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4"/>
  </p:notesMasterIdLst>
  <p:sldIdLst>
    <p:sldId id="275" r:id="rId5"/>
    <p:sldId id="276" r:id="rId6"/>
    <p:sldId id="256" r:id="rId7"/>
    <p:sldId id="277" r:id="rId8"/>
    <p:sldId id="278" r:id="rId9"/>
    <p:sldId id="270" r:id="rId10"/>
    <p:sldId id="280" r:id="rId11"/>
    <p:sldId id="279" r:id="rId12"/>
    <p:sldId id="266" r:id="rId13"/>
  </p:sldIdLst>
  <p:sldSz cx="18288000" cy="10287000"/>
  <p:notesSz cx="6858000" cy="9144000"/>
  <p:embeddedFontLst>
    <p:embeddedFont>
      <p:font typeface="Questa Sans 1" panose="020B0604020202020204" charset="0"/>
      <p:regular r:id="rId15"/>
    </p:embeddedFont>
    <p:embeddedFont>
      <p:font typeface="Questa Sans 2" panose="020B0604020202020204" charset="0"/>
      <p:regular r:id="rId16"/>
    </p:embeddedFont>
    <p:embeddedFont>
      <p:font typeface="Quire Sans Light" panose="020B0302040400020003" pitchFamily="34" charset="0"/>
      <p:regular r:id="rId17"/>
      <p: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742322-103D-59B4-01BE-1490A7CAE0F5}" name="Robbie Campbell" initials="RC" userId="S::robbie.campbell@starling.energy::7f70c1a2-11ac-4bdb-9153-dc52892719d5" providerId="AD"/>
  <p188:author id="{0ABFFE40-A536-D50E-16DE-1905F51B3710}" name="Zina Reeves" initials="ZR" userId="S::zina.reeves@plicoenergy.com.au::f99f076e-89e8-4ca0-8a51-614048462fc3" providerId="AD"/>
  <p188:author id="{9B6772DB-7810-0096-33F1-694B172EB860}" name="Alana Christidis" initials="AC" userId="S::Alana.Christidis@plicoenergy.com.au::8d358bc7-88d1-4ab2-9bec-407714c4e2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04C"/>
    <a:srgbClr val="34C0E0"/>
    <a:srgbClr val="ACB4BF"/>
    <a:srgbClr val="BAE5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871D2-B062-AEE8-7C28-D22EF3931AE0}" v="143" dt="2024-04-03T02:50:09.020"/>
    <p1510:client id="{15E8073A-93A5-6A02-C4E2-9AA78678FF2E}" v="4" dt="2024-04-03T02:55:38.9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1301" y="16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1.fntdata"/><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Molloy" userId="6c799dd4-4bd6-45b8-9c1b-64bf6df4daad" providerId="ADAL" clId="{B384C7EF-2623-4C84-A182-90DA81072FA1}"/>
    <pc:docChg chg="undo custSel modSld">
      <pc:chgData name="Sarah Molloy" userId="6c799dd4-4bd6-45b8-9c1b-64bf6df4daad" providerId="ADAL" clId="{B384C7EF-2623-4C84-A182-90DA81072FA1}" dt="2023-11-30T02:05:23.670" v="8" actId="20577"/>
      <pc:docMkLst>
        <pc:docMk/>
      </pc:docMkLst>
      <pc:sldChg chg="modSp mod">
        <pc:chgData name="Sarah Molloy" userId="6c799dd4-4bd6-45b8-9c1b-64bf6df4daad" providerId="ADAL" clId="{B384C7EF-2623-4C84-A182-90DA81072FA1}" dt="2023-11-30T02:05:23.670" v="8" actId="20577"/>
        <pc:sldMkLst>
          <pc:docMk/>
          <pc:sldMk cId="0" sldId="256"/>
        </pc:sldMkLst>
        <pc:spChg chg="mod">
          <ac:chgData name="Sarah Molloy" userId="6c799dd4-4bd6-45b8-9c1b-64bf6df4daad" providerId="ADAL" clId="{B384C7EF-2623-4C84-A182-90DA81072FA1}" dt="2023-11-30T02:05:23.670" v="8" actId="20577"/>
          <ac:spMkLst>
            <pc:docMk/>
            <pc:sldMk cId="0" sldId="256"/>
            <ac:spMk id="39" creationId="{00000000-0000-0000-0000-000000000000}"/>
          </ac:spMkLst>
        </pc:spChg>
      </pc:sldChg>
      <pc:sldChg chg="modSp mod">
        <pc:chgData name="Sarah Molloy" userId="6c799dd4-4bd6-45b8-9c1b-64bf6df4daad" providerId="ADAL" clId="{B384C7EF-2623-4C84-A182-90DA81072FA1}" dt="2023-11-30T02:05:18.669" v="7" actId="207"/>
        <pc:sldMkLst>
          <pc:docMk/>
          <pc:sldMk cId="18869964" sldId="276"/>
        </pc:sldMkLst>
        <pc:spChg chg="mod">
          <ac:chgData name="Sarah Molloy" userId="6c799dd4-4bd6-45b8-9c1b-64bf6df4daad" providerId="ADAL" clId="{B384C7EF-2623-4C84-A182-90DA81072FA1}" dt="2023-11-30T02:05:18.669" v="7" actId="207"/>
          <ac:spMkLst>
            <pc:docMk/>
            <pc:sldMk cId="18869964" sldId="276"/>
            <ac:spMk id="31" creationId="{319577B1-3BDD-C944-C0AA-FA25D8B0D291}"/>
          </ac:spMkLst>
        </pc:spChg>
        <pc:spChg chg="mod">
          <ac:chgData name="Sarah Molloy" userId="6c799dd4-4bd6-45b8-9c1b-64bf6df4daad" providerId="ADAL" clId="{B384C7EF-2623-4C84-A182-90DA81072FA1}" dt="2023-11-30T02:05:06.101" v="4" actId="207"/>
          <ac:spMkLst>
            <pc:docMk/>
            <pc:sldMk cId="18869964" sldId="276"/>
            <ac:spMk id="33" creationId="{8EC9B7F2-A7B3-BCEE-E6E6-E99978A5D188}"/>
          </ac:spMkLst>
        </pc:spChg>
        <pc:spChg chg="mod">
          <ac:chgData name="Sarah Molloy" userId="6c799dd4-4bd6-45b8-9c1b-64bf6df4daad" providerId="ADAL" clId="{B384C7EF-2623-4C84-A182-90DA81072FA1}" dt="2023-11-30T02:05:13.022" v="5" actId="207"/>
          <ac:spMkLst>
            <pc:docMk/>
            <pc:sldMk cId="18869964" sldId="276"/>
            <ac:spMk id="45" creationId="{882A432F-A63D-2A57-B2B5-8A75C28FB044}"/>
          </ac:spMkLst>
        </pc:spChg>
        <pc:spChg chg="mod">
          <ac:chgData name="Sarah Molloy" userId="6c799dd4-4bd6-45b8-9c1b-64bf6df4daad" providerId="ADAL" clId="{B384C7EF-2623-4C84-A182-90DA81072FA1}" dt="2023-11-30T02:05:15.805" v="6" actId="207"/>
          <ac:spMkLst>
            <pc:docMk/>
            <pc:sldMk cId="18869964" sldId="276"/>
            <ac:spMk id="49" creationId="{B0CF39B8-4613-B666-9A45-24BCAD800789}"/>
          </ac:spMkLst>
        </pc:spChg>
      </pc:sldChg>
    </pc:docChg>
  </pc:docChgLst>
  <pc:docChgLst>
    <pc:chgData name="Sarah Molloy" userId="S::sarah.molloy@plicoenergy.com.au::6c799dd4-4bd6-45b8-9c1b-64bf6df4daad" providerId="AD" clId="Web-{03C871D2-B062-AEE8-7C28-D22EF3931AE0}"/>
    <pc:docChg chg="modSld">
      <pc:chgData name="Sarah Molloy" userId="S::sarah.molloy@plicoenergy.com.au::6c799dd4-4bd6-45b8-9c1b-64bf6df4daad" providerId="AD" clId="Web-{03C871D2-B062-AEE8-7C28-D22EF3931AE0}" dt="2024-04-03T02:50:08.473" v="66" actId="20577"/>
      <pc:docMkLst>
        <pc:docMk/>
      </pc:docMkLst>
      <pc:sldChg chg="modSp">
        <pc:chgData name="Sarah Molloy" userId="S::sarah.molloy@plicoenergy.com.au::6c799dd4-4bd6-45b8-9c1b-64bf6df4daad" providerId="AD" clId="Web-{03C871D2-B062-AEE8-7C28-D22EF3931AE0}" dt="2024-04-03T02:49:15.456" v="33" actId="20577"/>
        <pc:sldMkLst>
          <pc:docMk/>
          <pc:sldMk cId="0" sldId="256"/>
        </pc:sldMkLst>
        <pc:spChg chg="mod">
          <ac:chgData name="Sarah Molloy" userId="S::sarah.molloy@plicoenergy.com.au::6c799dd4-4bd6-45b8-9c1b-64bf6df4daad" providerId="AD" clId="Web-{03C871D2-B062-AEE8-7C28-D22EF3931AE0}" dt="2024-04-03T02:49:02.049" v="19" actId="20577"/>
          <ac:spMkLst>
            <pc:docMk/>
            <pc:sldMk cId="0" sldId="256"/>
            <ac:spMk id="39" creationId="{00000000-0000-0000-0000-000000000000}"/>
          </ac:spMkLst>
        </pc:spChg>
        <pc:spChg chg="mod">
          <ac:chgData name="Sarah Molloy" userId="S::sarah.molloy@plicoenergy.com.au::6c799dd4-4bd6-45b8-9c1b-64bf6df4daad" providerId="AD" clId="Web-{03C871D2-B062-AEE8-7C28-D22EF3931AE0}" dt="2024-04-03T02:49:15.456" v="33" actId="20577"/>
          <ac:spMkLst>
            <pc:docMk/>
            <pc:sldMk cId="0" sldId="256"/>
            <ac:spMk id="40" creationId="{00000000-0000-0000-0000-000000000000}"/>
          </ac:spMkLst>
        </pc:spChg>
      </pc:sldChg>
      <pc:sldChg chg="modSp">
        <pc:chgData name="Sarah Molloy" userId="S::sarah.molloy@plicoenergy.com.au::6c799dd4-4bd6-45b8-9c1b-64bf6df4daad" providerId="AD" clId="Web-{03C871D2-B062-AEE8-7C28-D22EF3931AE0}" dt="2024-04-03T02:48:55.409" v="10" actId="20577"/>
        <pc:sldMkLst>
          <pc:docMk/>
          <pc:sldMk cId="18869964" sldId="276"/>
        </pc:sldMkLst>
        <pc:spChg chg="mod">
          <ac:chgData name="Sarah Molloy" userId="S::sarah.molloy@plicoenergy.com.au::6c799dd4-4bd6-45b8-9c1b-64bf6df4daad" providerId="AD" clId="Web-{03C871D2-B062-AEE8-7C28-D22EF3931AE0}" dt="2024-04-03T02:47:15.172" v="7" actId="20577"/>
          <ac:spMkLst>
            <pc:docMk/>
            <pc:sldMk cId="18869964" sldId="276"/>
            <ac:spMk id="8" creationId="{00000000-0000-0000-0000-000000000000}"/>
          </ac:spMkLst>
        </pc:spChg>
        <pc:spChg chg="mod">
          <ac:chgData name="Sarah Molloy" userId="S::sarah.molloy@plicoenergy.com.au::6c799dd4-4bd6-45b8-9c1b-64bf6df4daad" providerId="AD" clId="Web-{03C871D2-B062-AEE8-7C28-D22EF3931AE0}" dt="2024-04-03T02:48:55.409" v="10" actId="20577"/>
          <ac:spMkLst>
            <pc:docMk/>
            <pc:sldMk cId="18869964" sldId="276"/>
            <ac:spMk id="49" creationId="{B0CF39B8-4613-B666-9A45-24BCAD800789}"/>
          </ac:spMkLst>
        </pc:spChg>
      </pc:sldChg>
      <pc:sldChg chg="modSp">
        <pc:chgData name="Sarah Molloy" userId="S::sarah.molloy@plicoenergy.com.au::6c799dd4-4bd6-45b8-9c1b-64bf6df4daad" providerId="AD" clId="Web-{03C871D2-B062-AEE8-7C28-D22EF3931AE0}" dt="2024-04-03T02:50:08.473" v="66" actId="20577"/>
        <pc:sldMkLst>
          <pc:docMk/>
          <pc:sldMk cId="1183411045" sldId="279"/>
        </pc:sldMkLst>
        <pc:spChg chg="mod">
          <ac:chgData name="Sarah Molloy" userId="S::sarah.molloy@plicoenergy.com.au::6c799dd4-4bd6-45b8-9c1b-64bf6df4daad" providerId="AD" clId="Web-{03C871D2-B062-AEE8-7C28-D22EF3931AE0}" dt="2024-04-03T02:50:08.473" v="66" actId="20577"/>
          <ac:spMkLst>
            <pc:docMk/>
            <pc:sldMk cId="1183411045" sldId="279"/>
            <ac:spMk id="9" creationId="{C402B6B2-C577-D4E1-C289-964A64874261}"/>
          </ac:spMkLst>
        </pc:spChg>
      </pc:sldChg>
    </pc:docChg>
  </pc:docChgLst>
  <pc:docChgLst>
    <pc:chgData name="Sarah Molloy" userId="S::sarah.molloy@plicoenergy.com.au::6c799dd4-4bd6-45b8-9c1b-64bf6df4daad" providerId="AD" clId="Web-{15E8073A-93A5-6A02-C4E2-9AA78678FF2E}"/>
    <pc:docChg chg="modSld">
      <pc:chgData name="Sarah Molloy" userId="S::sarah.molloy@plicoenergy.com.au::6c799dd4-4bd6-45b8-9c1b-64bf6df4daad" providerId="AD" clId="Web-{15E8073A-93A5-6A02-C4E2-9AA78678FF2E}" dt="2024-04-03T02:55:38.981" v="3" actId="1076"/>
      <pc:docMkLst>
        <pc:docMk/>
      </pc:docMkLst>
      <pc:sldChg chg="addSp delSp modSp">
        <pc:chgData name="Sarah Molloy" userId="S::sarah.molloy@plicoenergy.com.au::6c799dd4-4bd6-45b8-9c1b-64bf6df4daad" providerId="AD" clId="Web-{15E8073A-93A5-6A02-C4E2-9AA78678FF2E}" dt="2024-04-03T02:55:38.981" v="3" actId="1076"/>
        <pc:sldMkLst>
          <pc:docMk/>
          <pc:sldMk cId="18869964" sldId="276"/>
        </pc:sldMkLst>
        <pc:picChg chg="add mod">
          <ac:chgData name="Sarah Molloy" userId="S::sarah.molloy@plicoenergy.com.au::6c799dd4-4bd6-45b8-9c1b-64bf6df4daad" providerId="AD" clId="Web-{15E8073A-93A5-6A02-C4E2-9AA78678FF2E}" dt="2024-04-03T02:55:38.981" v="3" actId="1076"/>
          <ac:picMkLst>
            <pc:docMk/>
            <pc:sldMk cId="18869964" sldId="276"/>
            <ac:picMk id="2" creationId="{D31FB40B-1468-366F-1993-46B1F7A8049D}"/>
          </ac:picMkLst>
        </pc:picChg>
        <pc:picChg chg="del">
          <ac:chgData name="Sarah Molloy" userId="S::sarah.molloy@plicoenergy.com.au::6c799dd4-4bd6-45b8-9c1b-64bf6df4daad" providerId="AD" clId="Web-{15E8073A-93A5-6A02-C4E2-9AA78678FF2E}" dt="2024-04-03T02:55:00.730" v="0"/>
          <ac:picMkLst>
            <pc:docMk/>
            <pc:sldMk cId="18869964" sldId="276"/>
            <ac:picMk id="27" creationId="{14AE6008-BEB8-78FE-8494-2E09A26E619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AAC34-C47D-4FE0-B73A-E495D6856EDA}" type="datetimeFigureOut">
              <a:rPr lang="en-AU" smtClean="0"/>
              <a:t>2/04/2024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D3B57-1074-4C40-B404-6C447CFF6AA3}" type="slidenum">
              <a:rPr lang="en-AU" smtClean="0"/>
              <a:t>‹#›</a:t>
            </a:fld>
            <a:endParaRPr lang="en-AU"/>
          </a:p>
        </p:txBody>
      </p:sp>
    </p:spTree>
    <p:extLst>
      <p:ext uri="{BB962C8B-B14F-4D97-AF65-F5344CB8AC3E}">
        <p14:creationId xmlns:p14="http://schemas.microsoft.com/office/powerpoint/2010/main" val="261474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7" b="37"/>
          <a:stretch>
            <a:fillRect/>
          </a:stretch>
        </p:blipFill>
        <p:spPr>
          <a:xfrm>
            <a:off x="0" y="0"/>
            <a:ext cx="18288000" cy="10287000"/>
          </a:xfrm>
          <a:prstGeom prst="rect">
            <a:avLst/>
          </a:prstGeom>
        </p:spPr>
      </p:pic>
      <p:grpSp>
        <p:nvGrpSpPr>
          <p:cNvPr id="3" name="Group 3"/>
          <p:cNvGrpSpPr/>
          <p:nvPr/>
        </p:nvGrpSpPr>
        <p:grpSpPr>
          <a:xfrm>
            <a:off x="-3900667" y="6290579"/>
            <a:ext cx="8463440" cy="8463440"/>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45345" y="5945901"/>
            <a:ext cx="9152796" cy="91527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00667" y="5945901"/>
            <a:ext cx="9152796" cy="9152796"/>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47566" y="-1904991"/>
            <a:ext cx="6396012" cy="6396012"/>
          </a:xfrm>
          <a:prstGeom prst="rect">
            <a:avLst/>
          </a:prstGeom>
        </p:spPr>
      </p:pic>
      <p:pic>
        <p:nvPicPr>
          <p:cNvPr id="9" name="Picture 9"/>
          <p:cNvPicPr>
            <a:picLocks noChangeAspect="1"/>
          </p:cNvPicPr>
          <p:nvPr/>
        </p:nvPicPr>
        <p:blipFill>
          <a:blip r:embed="rId7"/>
          <a:srcRect/>
          <a:stretch>
            <a:fillRect/>
          </a:stretch>
        </p:blipFill>
        <p:spPr>
          <a:xfrm>
            <a:off x="13586336" y="-191008"/>
            <a:ext cx="4254595" cy="4254595"/>
          </a:xfrm>
          <a:prstGeom prst="rect">
            <a:avLst/>
          </a:prstGeom>
        </p:spPr>
      </p:pic>
      <p:sp>
        <p:nvSpPr>
          <p:cNvPr id="10" name="TextBox 10"/>
          <p:cNvSpPr txBox="1"/>
          <p:nvPr/>
        </p:nvSpPr>
        <p:spPr>
          <a:xfrm>
            <a:off x="1211310" y="816093"/>
            <a:ext cx="10548581" cy="1120196"/>
          </a:xfrm>
          <a:prstGeom prst="rect">
            <a:avLst/>
          </a:prstGeom>
        </p:spPr>
        <p:txBody>
          <a:bodyPr lIns="0" tIns="0" rIns="0" bIns="0" rtlCol="0" anchor="t">
            <a:spAutoFit/>
          </a:bodyPr>
          <a:lstStyle/>
          <a:p>
            <a:pPr algn="just">
              <a:lnSpc>
                <a:spcPts val="9131"/>
              </a:lnSpc>
            </a:pPr>
            <a:r>
              <a:rPr lang="en-US" sz="6522" dirty="0" err="1">
                <a:solidFill>
                  <a:srgbClr val="FFFFFF"/>
                </a:solidFill>
                <a:latin typeface="Questa Sans 2"/>
              </a:rPr>
              <a:t>Plico</a:t>
            </a:r>
            <a:r>
              <a:rPr lang="en-US" sz="6522" dirty="0">
                <a:solidFill>
                  <a:srgbClr val="FFFFFF"/>
                </a:solidFill>
                <a:latin typeface="Questa Sans 2"/>
              </a:rPr>
              <a:t> is powering the future….</a:t>
            </a:r>
          </a:p>
        </p:txBody>
      </p:sp>
      <p:sp>
        <p:nvSpPr>
          <p:cNvPr id="11" name="TextBox 11"/>
          <p:cNvSpPr txBox="1"/>
          <p:nvPr/>
        </p:nvSpPr>
        <p:spPr>
          <a:xfrm>
            <a:off x="3402417" y="1802939"/>
            <a:ext cx="8357473" cy="1120196"/>
          </a:xfrm>
          <a:prstGeom prst="rect">
            <a:avLst/>
          </a:prstGeom>
        </p:spPr>
        <p:txBody>
          <a:bodyPr lIns="0" tIns="0" rIns="0" bIns="0" rtlCol="0" anchor="t">
            <a:spAutoFit/>
          </a:bodyPr>
          <a:lstStyle/>
          <a:p>
            <a:pPr algn="just">
              <a:lnSpc>
                <a:spcPts val="9131"/>
              </a:lnSpc>
            </a:pPr>
            <a:r>
              <a:rPr lang="en-US" sz="6522" dirty="0">
                <a:solidFill>
                  <a:srgbClr val="FFFFFF"/>
                </a:solidFill>
                <a:latin typeface="Questa Sans 2"/>
              </a:rPr>
              <a:t>…one rooftop at a time.</a:t>
            </a:r>
          </a:p>
        </p:txBody>
      </p:sp>
      <p:sp>
        <p:nvSpPr>
          <p:cNvPr id="12" name="TextBox 11">
            <a:extLst>
              <a:ext uri="{FF2B5EF4-FFF2-40B4-BE49-F238E27FC236}">
                <a16:creationId xmlns:a16="http://schemas.microsoft.com/office/drawing/2014/main" id="{66A4ED4A-EBA9-AA88-6BBD-D6AEFD6BEDB4}"/>
              </a:ext>
            </a:extLst>
          </p:cNvPr>
          <p:cNvSpPr txBox="1"/>
          <p:nvPr/>
        </p:nvSpPr>
        <p:spPr>
          <a:xfrm>
            <a:off x="9788578" y="8324632"/>
            <a:ext cx="7629992" cy="1384995"/>
          </a:xfrm>
          <a:prstGeom prst="rect">
            <a:avLst/>
          </a:prstGeom>
          <a:noFill/>
        </p:spPr>
        <p:txBody>
          <a:bodyPr wrap="square" rtlCol="0">
            <a:spAutoFit/>
          </a:bodyPr>
          <a:lstStyle/>
          <a:p>
            <a:pPr algn="r"/>
            <a:r>
              <a:rPr lang="en-AU" sz="2400" b="1" dirty="0">
                <a:solidFill>
                  <a:schemeClr val="bg1"/>
                </a:solidFill>
                <a:latin typeface="Questa Sans 1" panose="020B0604020202020204" charset="0"/>
              </a:rPr>
              <a:t>Authorised Plico Referrer Presentation</a:t>
            </a:r>
          </a:p>
          <a:p>
            <a:pPr algn="r"/>
            <a:r>
              <a:rPr lang="en-AU" sz="2400" b="1" dirty="0">
                <a:solidFill>
                  <a:schemeClr val="bg1"/>
                </a:solidFill>
                <a:latin typeface="Questa Sans 1" panose="020B0604020202020204" charset="0"/>
              </a:rPr>
              <a:t>Referrer Name</a:t>
            </a:r>
            <a:r>
              <a:rPr lang="en-AU" sz="2400" dirty="0">
                <a:solidFill>
                  <a:schemeClr val="bg1"/>
                </a:solidFill>
                <a:latin typeface="Questa Sans 1" panose="020B0604020202020204" charset="0"/>
              </a:rPr>
              <a:t>:</a:t>
            </a:r>
          </a:p>
          <a:p>
            <a:pPr algn="r"/>
            <a:r>
              <a:rPr lang="en-AU" i="1" dirty="0">
                <a:solidFill>
                  <a:schemeClr val="bg1"/>
                </a:solidFill>
                <a:latin typeface="Quire Sans Light" panose="020B0604020202020204" pitchFamily="34" charset="0"/>
              </a:rPr>
              <a:t>Unauthorised distribution of this material is not sanctioned by Plico. Plico has no contractual or employment relationship with any referrers.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a:off x="14891612" y="-4985505"/>
            <a:ext cx="7691945" cy="7691945"/>
          </a:xfrm>
          <a:prstGeom prst="rect">
            <a:avLst/>
          </a:prstGeom>
        </p:spPr>
      </p:pic>
      <p:sp>
        <p:nvSpPr>
          <p:cNvPr id="8" name="TextBox 8"/>
          <p:cNvSpPr txBox="1"/>
          <p:nvPr/>
        </p:nvSpPr>
        <p:spPr>
          <a:xfrm>
            <a:off x="1714545" y="3721250"/>
            <a:ext cx="3736062" cy="2053319"/>
          </a:xfrm>
          <a:prstGeom prst="rect">
            <a:avLst/>
          </a:prstGeom>
        </p:spPr>
        <p:txBody>
          <a:bodyPr wrap="square" lIns="0" tIns="0" rIns="0" bIns="0" rtlCol="0" anchor="t">
            <a:spAutoFit/>
          </a:bodyPr>
          <a:lstStyle/>
          <a:p>
            <a:pPr algn="ctr">
              <a:lnSpc>
                <a:spcPts val="2659"/>
              </a:lnSpc>
            </a:pPr>
            <a:r>
              <a:rPr lang="en-US" sz="1900" dirty="0" err="1">
                <a:solidFill>
                  <a:srgbClr val="1F3451"/>
                </a:solidFill>
                <a:latin typeface="Questa Sans 1"/>
              </a:rPr>
              <a:t>Plico</a:t>
            </a:r>
            <a:r>
              <a:rPr lang="en-US" sz="1900" dirty="0">
                <a:solidFill>
                  <a:srgbClr val="1F3451"/>
                </a:solidFill>
                <a:latin typeface="Questa Sans 1"/>
              </a:rPr>
              <a:t> is a leading Australian clean energy company building a sustainable energy grid for the future. ​</a:t>
            </a:r>
          </a:p>
          <a:p>
            <a:pPr>
              <a:lnSpc>
                <a:spcPts val="2659"/>
              </a:lnSpc>
            </a:pPr>
            <a:r>
              <a:rPr lang="en-US" sz="2400" dirty="0">
                <a:solidFill>
                  <a:srgbClr val="1F3451"/>
                </a:solidFill>
                <a:latin typeface="Questa Sans 1"/>
              </a:rPr>
              <a:t> ​</a:t>
            </a:r>
          </a:p>
          <a:p>
            <a:pPr>
              <a:lnSpc>
                <a:spcPts val="2659"/>
              </a:lnSpc>
            </a:pPr>
            <a:r>
              <a:rPr lang="en-US" sz="1850" dirty="0">
                <a:solidFill>
                  <a:srgbClr val="1F3451"/>
                </a:solidFill>
                <a:latin typeface="Questa Sans 1"/>
              </a:rPr>
              <a:t>​</a:t>
            </a:r>
          </a:p>
        </p:txBody>
      </p:sp>
      <p:sp>
        <p:nvSpPr>
          <p:cNvPr id="12" name="TextBox 12"/>
          <p:cNvSpPr txBox="1"/>
          <p:nvPr/>
        </p:nvSpPr>
        <p:spPr>
          <a:xfrm>
            <a:off x="1028700" y="933450"/>
            <a:ext cx="5207208" cy="938077"/>
          </a:xfrm>
          <a:prstGeom prst="rect">
            <a:avLst/>
          </a:prstGeom>
        </p:spPr>
        <p:txBody>
          <a:bodyPr wrap="square" lIns="0" tIns="0" rIns="0" bIns="0" rtlCol="0" anchor="t">
            <a:spAutoFit/>
          </a:bodyPr>
          <a:lstStyle/>
          <a:p>
            <a:pPr>
              <a:lnSpc>
                <a:spcPts val="7769"/>
              </a:lnSpc>
            </a:pPr>
            <a:r>
              <a:rPr lang="en-US" sz="5549" dirty="0">
                <a:solidFill>
                  <a:srgbClr val="2ABDDF"/>
                </a:solidFill>
                <a:latin typeface="Questa Sans 2"/>
              </a:rPr>
              <a:t>Who is Plico?</a:t>
            </a:r>
          </a:p>
        </p:txBody>
      </p:sp>
      <p:sp>
        <p:nvSpPr>
          <p:cNvPr id="13" name="TextBox 13"/>
          <p:cNvSpPr txBox="1"/>
          <p:nvPr/>
        </p:nvSpPr>
        <p:spPr>
          <a:xfrm>
            <a:off x="9063216" y="4516727"/>
            <a:ext cx="161568" cy="1120196"/>
          </a:xfrm>
          <a:prstGeom prst="rect">
            <a:avLst/>
          </a:prstGeom>
        </p:spPr>
        <p:txBody>
          <a:bodyPr lIns="0" tIns="0" rIns="0" bIns="0" rtlCol="0" anchor="t">
            <a:spAutoFit/>
          </a:bodyPr>
          <a:lstStyle/>
          <a:p>
            <a:pPr algn="ctr">
              <a:lnSpc>
                <a:spcPts val="9131"/>
              </a:lnSpc>
              <a:spcBef>
                <a:spcPct val="0"/>
              </a:spcBef>
            </a:pPr>
            <a:r>
              <a:rPr lang="en-US" sz="6522">
                <a:solidFill>
                  <a:srgbClr val="000000"/>
                </a:solidFill>
                <a:latin typeface="Questa Sans 2"/>
              </a:rPr>
              <a:t> </a:t>
            </a:r>
          </a:p>
        </p:txBody>
      </p:sp>
      <p:pic>
        <p:nvPicPr>
          <p:cNvPr id="29" name="Picture 28" descr="Icon&#10;&#10;Description automatically generated">
            <a:extLst>
              <a:ext uri="{FF2B5EF4-FFF2-40B4-BE49-F238E27FC236}">
                <a16:creationId xmlns:a16="http://schemas.microsoft.com/office/drawing/2014/main" id="{1D27CCFB-CE9B-8984-A5B1-E92F4A7A77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045" y="2161985"/>
            <a:ext cx="1760523" cy="1760523"/>
          </a:xfrm>
          <a:prstGeom prst="rect">
            <a:avLst/>
          </a:prstGeom>
        </p:spPr>
      </p:pic>
      <p:sp>
        <p:nvSpPr>
          <p:cNvPr id="31" name="TextBox 30">
            <a:extLst>
              <a:ext uri="{FF2B5EF4-FFF2-40B4-BE49-F238E27FC236}">
                <a16:creationId xmlns:a16="http://schemas.microsoft.com/office/drawing/2014/main" id="{319577B1-3BDD-C944-C0AA-FA25D8B0D291}"/>
              </a:ext>
            </a:extLst>
          </p:cNvPr>
          <p:cNvSpPr txBox="1"/>
          <p:nvPr/>
        </p:nvSpPr>
        <p:spPr>
          <a:xfrm>
            <a:off x="9193698" y="7234363"/>
            <a:ext cx="5276806" cy="1799403"/>
          </a:xfrm>
          <a:prstGeom prst="rect">
            <a:avLst/>
          </a:prstGeom>
          <a:noFill/>
        </p:spPr>
        <p:txBody>
          <a:bodyPr wrap="square">
            <a:spAutoFit/>
          </a:bodyPr>
          <a:lstStyle/>
          <a:p>
            <a:pPr algn="ctr">
              <a:lnSpc>
                <a:spcPts val="2659"/>
              </a:lnSpc>
            </a:pPr>
            <a:r>
              <a:rPr lang="en-US" sz="1900" dirty="0">
                <a:solidFill>
                  <a:srgbClr val="19304C"/>
                </a:solidFill>
                <a:latin typeface="Questa Sans 1"/>
              </a:rPr>
              <a:t>Plico manages WA’s first VPP (virtual power plant), with each individual Plico system having the capability to be aggregated to provide valuable services and assistance to the local energy grid.​</a:t>
            </a:r>
          </a:p>
        </p:txBody>
      </p:sp>
      <p:sp>
        <p:nvSpPr>
          <p:cNvPr id="33" name="TextBox 32">
            <a:extLst>
              <a:ext uri="{FF2B5EF4-FFF2-40B4-BE49-F238E27FC236}">
                <a16:creationId xmlns:a16="http://schemas.microsoft.com/office/drawing/2014/main" id="{8EC9B7F2-A7B3-BCEE-E6E6-E99978A5D188}"/>
              </a:ext>
            </a:extLst>
          </p:cNvPr>
          <p:cNvSpPr txBox="1"/>
          <p:nvPr/>
        </p:nvSpPr>
        <p:spPr>
          <a:xfrm>
            <a:off x="6077244" y="3718451"/>
            <a:ext cx="5379824" cy="2139047"/>
          </a:xfrm>
          <a:prstGeom prst="rect">
            <a:avLst/>
          </a:prstGeom>
          <a:noFill/>
        </p:spPr>
        <p:txBody>
          <a:bodyPr wrap="square">
            <a:spAutoFit/>
          </a:bodyPr>
          <a:lstStyle/>
          <a:p>
            <a:pPr algn="ctr"/>
            <a:r>
              <a:rPr lang="en-US" sz="1900" dirty="0">
                <a:solidFill>
                  <a:srgbClr val="19304C"/>
                </a:solidFill>
                <a:latin typeface="Questa Sans 1"/>
              </a:rPr>
              <a:t>Plico’s Solar Power System includes solar panels, a battery and hybrid inverter that enables members to generate, store and monitor their own clean power to use day and night. Plico’s Battery Only System can be paired with existing solar panels to store your clean energy for use when the sun goes down.</a:t>
            </a:r>
            <a:endParaRPr lang="en-AU" sz="1900" dirty="0">
              <a:solidFill>
                <a:srgbClr val="19304C"/>
              </a:solidFill>
            </a:endParaRPr>
          </a:p>
        </p:txBody>
      </p:sp>
      <p:pic>
        <p:nvPicPr>
          <p:cNvPr id="43" name="Picture 42" descr="Icon&#10;&#10;Description automatically generated">
            <a:extLst>
              <a:ext uri="{FF2B5EF4-FFF2-40B4-BE49-F238E27FC236}">
                <a16:creationId xmlns:a16="http://schemas.microsoft.com/office/drawing/2014/main" id="{BB73FDAC-CEC8-E5E5-9F34-03298D1A92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93545" y="2368083"/>
            <a:ext cx="1348326" cy="1348326"/>
          </a:xfrm>
          <a:prstGeom prst="rect">
            <a:avLst/>
          </a:prstGeom>
        </p:spPr>
      </p:pic>
      <p:sp>
        <p:nvSpPr>
          <p:cNvPr id="45" name="TextBox 44">
            <a:extLst>
              <a:ext uri="{FF2B5EF4-FFF2-40B4-BE49-F238E27FC236}">
                <a16:creationId xmlns:a16="http://schemas.microsoft.com/office/drawing/2014/main" id="{882A432F-A63D-2A57-B2B5-8A75C28FB044}"/>
              </a:ext>
            </a:extLst>
          </p:cNvPr>
          <p:cNvSpPr txBox="1"/>
          <p:nvPr/>
        </p:nvSpPr>
        <p:spPr>
          <a:xfrm>
            <a:off x="12015133" y="3716409"/>
            <a:ext cx="5105149" cy="1451679"/>
          </a:xfrm>
          <a:prstGeom prst="rect">
            <a:avLst/>
          </a:prstGeom>
          <a:noFill/>
        </p:spPr>
        <p:txBody>
          <a:bodyPr wrap="square">
            <a:spAutoFit/>
          </a:bodyPr>
          <a:lstStyle/>
          <a:p>
            <a:pPr algn="ctr">
              <a:lnSpc>
                <a:spcPts val="2659"/>
              </a:lnSpc>
            </a:pPr>
            <a:r>
              <a:rPr lang="en-US" sz="1900" dirty="0">
                <a:solidFill>
                  <a:srgbClr val="19304C"/>
                </a:solidFill>
                <a:latin typeface="Questa Sans 1"/>
              </a:rPr>
              <a:t>Plico is putting the power back into the hands of the community, allowing people to save money, enjoy blackout protection, and generate and store their own clean energy.</a:t>
            </a:r>
          </a:p>
        </p:txBody>
      </p:sp>
      <p:pic>
        <p:nvPicPr>
          <p:cNvPr id="47" name="Picture 46" descr="Icon&#10;&#10;Description automatically generated">
            <a:extLst>
              <a:ext uri="{FF2B5EF4-FFF2-40B4-BE49-F238E27FC236}">
                <a16:creationId xmlns:a16="http://schemas.microsoft.com/office/drawing/2014/main" id="{F27B529F-9390-951D-2231-C260C88D47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681" y="5827873"/>
            <a:ext cx="1348326" cy="1348326"/>
          </a:xfrm>
          <a:prstGeom prst="rect">
            <a:avLst/>
          </a:prstGeom>
        </p:spPr>
      </p:pic>
      <p:pic>
        <p:nvPicPr>
          <p:cNvPr id="51" name="Picture 50" descr="Logo&#10;&#10;Description automatically generated">
            <a:extLst>
              <a:ext uri="{FF2B5EF4-FFF2-40B4-BE49-F238E27FC236}">
                <a16:creationId xmlns:a16="http://schemas.microsoft.com/office/drawing/2014/main" id="{F3DAC428-9EE5-4522-D258-7B204E35D1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7416" y="5673933"/>
            <a:ext cx="1972851" cy="1972851"/>
          </a:xfrm>
          <a:prstGeom prst="rect">
            <a:avLst/>
          </a:prstGeom>
        </p:spPr>
      </p:pic>
      <p:pic>
        <p:nvPicPr>
          <p:cNvPr id="16" name="Picture 6">
            <a:extLst>
              <a:ext uri="{FF2B5EF4-FFF2-40B4-BE49-F238E27FC236}">
                <a16:creationId xmlns:a16="http://schemas.microsoft.com/office/drawing/2014/main" id="{83A8808A-5CD9-7F03-D2AD-21BF530485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1162" y="7004810"/>
            <a:ext cx="9152796" cy="9152796"/>
          </a:xfrm>
          <a:prstGeom prst="rect">
            <a:avLst/>
          </a:prstGeom>
        </p:spPr>
      </p:pic>
      <p:pic>
        <p:nvPicPr>
          <p:cNvPr id="17" name="Picture 5">
            <a:extLst>
              <a:ext uri="{FF2B5EF4-FFF2-40B4-BE49-F238E27FC236}">
                <a16:creationId xmlns:a16="http://schemas.microsoft.com/office/drawing/2014/main" id="{2609653B-67FA-16BC-67CC-1821BD8CFE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75840" y="7004810"/>
            <a:ext cx="9152796" cy="9152796"/>
          </a:xfrm>
          <a:prstGeom prst="rect">
            <a:avLst/>
          </a:prstGeom>
        </p:spPr>
      </p:pic>
      <p:grpSp>
        <p:nvGrpSpPr>
          <p:cNvPr id="18" name="Group 2">
            <a:extLst>
              <a:ext uri="{FF2B5EF4-FFF2-40B4-BE49-F238E27FC236}">
                <a16:creationId xmlns:a16="http://schemas.microsoft.com/office/drawing/2014/main" id="{68861E80-48A4-144E-519B-B95DD7CE0A6E}"/>
              </a:ext>
            </a:extLst>
          </p:cNvPr>
          <p:cNvGrpSpPr/>
          <p:nvPr/>
        </p:nvGrpSpPr>
        <p:grpSpPr>
          <a:xfrm>
            <a:off x="-3631162" y="7349488"/>
            <a:ext cx="8463440" cy="8463440"/>
            <a:chOff x="0" y="0"/>
            <a:chExt cx="812800" cy="812800"/>
          </a:xfrm>
        </p:grpSpPr>
        <p:sp>
          <p:nvSpPr>
            <p:cNvPr id="19" name="Freeform 3">
              <a:extLst>
                <a:ext uri="{FF2B5EF4-FFF2-40B4-BE49-F238E27FC236}">
                  <a16:creationId xmlns:a16="http://schemas.microsoft.com/office/drawing/2014/main" id="{D08D0889-6426-5193-1398-7F684546928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20" name="TextBox 4">
              <a:extLst>
                <a:ext uri="{FF2B5EF4-FFF2-40B4-BE49-F238E27FC236}">
                  <a16:creationId xmlns:a16="http://schemas.microsoft.com/office/drawing/2014/main" id="{EA54B0E0-D792-66A0-63DA-69ECB211D93A}"/>
                </a:ext>
              </a:extLst>
            </p:cNvPr>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49" name="TextBox 48">
            <a:extLst>
              <a:ext uri="{FF2B5EF4-FFF2-40B4-BE49-F238E27FC236}">
                <a16:creationId xmlns:a16="http://schemas.microsoft.com/office/drawing/2014/main" id="{B0CF39B8-4613-B666-9A45-24BCAD800789}"/>
              </a:ext>
            </a:extLst>
          </p:cNvPr>
          <p:cNvSpPr txBox="1"/>
          <p:nvPr/>
        </p:nvSpPr>
        <p:spPr>
          <a:xfrm>
            <a:off x="3518368" y="7251886"/>
            <a:ext cx="5276806" cy="1799403"/>
          </a:xfrm>
          <a:prstGeom prst="rect">
            <a:avLst/>
          </a:prstGeom>
          <a:noFill/>
        </p:spPr>
        <p:txBody>
          <a:bodyPr wrap="square" lIns="91440" tIns="45720" rIns="91440" bIns="45720" anchor="t">
            <a:spAutoFit/>
          </a:bodyPr>
          <a:lstStyle/>
          <a:p>
            <a:pPr algn="ctr">
              <a:lnSpc>
                <a:spcPts val="2659"/>
              </a:lnSpc>
            </a:pPr>
            <a:r>
              <a:rPr lang="en-US" sz="1900" dirty="0" err="1">
                <a:solidFill>
                  <a:srgbClr val="19304C"/>
                </a:solidFill>
                <a:latin typeface="Questa Sans 1"/>
              </a:rPr>
              <a:t>Plico</a:t>
            </a:r>
            <a:r>
              <a:rPr lang="en-US" sz="1900" dirty="0">
                <a:solidFill>
                  <a:srgbClr val="19304C"/>
                </a:solidFill>
                <a:latin typeface="Questa Sans 1"/>
              </a:rPr>
              <a:t> is powered by an award-winning team and a multi-million dollar backing from a sustainable investment company SUSI, who have over a decade of experience successfully funding clean energy projects.​</a:t>
            </a:r>
          </a:p>
        </p:txBody>
      </p:sp>
      <p:pic>
        <p:nvPicPr>
          <p:cNvPr id="2" name="Picture 1">
            <a:extLst>
              <a:ext uri="{FF2B5EF4-FFF2-40B4-BE49-F238E27FC236}">
                <a16:creationId xmlns:a16="http://schemas.microsoft.com/office/drawing/2014/main" id="{D31FB40B-1468-366F-1993-46B1F7A8049D}"/>
              </a:ext>
            </a:extLst>
          </p:cNvPr>
          <p:cNvPicPr>
            <a:picLocks noChangeAspect="1"/>
          </p:cNvPicPr>
          <p:nvPr/>
        </p:nvPicPr>
        <p:blipFill>
          <a:blip r:embed="rId9"/>
          <a:stretch>
            <a:fillRect/>
          </a:stretch>
        </p:blipFill>
        <p:spPr>
          <a:xfrm>
            <a:off x="2677886" y="2155371"/>
            <a:ext cx="1828801" cy="1763486"/>
          </a:xfrm>
          <a:prstGeom prst="rect">
            <a:avLst/>
          </a:prstGeom>
        </p:spPr>
      </p:pic>
    </p:spTree>
    <p:extLst>
      <p:ext uri="{BB962C8B-B14F-4D97-AF65-F5344CB8AC3E}">
        <p14:creationId xmlns:p14="http://schemas.microsoft.com/office/powerpoint/2010/main" val="1886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4"/>
          <a:srcRect/>
          <a:stretch>
            <a:fillRect/>
          </a:stretch>
        </p:blipFill>
        <p:spPr>
          <a:xfrm>
            <a:off x="14442027" y="-4286167"/>
            <a:ext cx="7691945" cy="7691945"/>
          </a:xfrm>
          <a:prstGeom prst="rect">
            <a:avLst/>
          </a:prstGeom>
        </p:spPr>
      </p:pic>
      <p:grpSp>
        <p:nvGrpSpPr>
          <p:cNvPr id="8" name="Group 8"/>
          <p:cNvGrpSpPr/>
          <p:nvPr/>
        </p:nvGrpSpPr>
        <p:grpSpPr>
          <a:xfrm>
            <a:off x="1981568" y="3939277"/>
            <a:ext cx="6994039" cy="1339741"/>
            <a:chOff x="0" y="0"/>
            <a:chExt cx="1842051" cy="352853"/>
          </a:xfrm>
        </p:grpSpPr>
        <p:sp>
          <p:nvSpPr>
            <p:cNvPr id="9" name="Freeform 9"/>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10" name="TextBox 10"/>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11" name="Group 11"/>
          <p:cNvGrpSpPr/>
          <p:nvPr/>
        </p:nvGrpSpPr>
        <p:grpSpPr>
          <a:xfrm>
            <a:off x="9727338" y="2279505"/>
            <a:ext cx="6994039" cy="1339741"/>
            <a:chOff x="0" y="0"/>
            <a:chExt cx="1842051" cy="352853"/>
          </a:xfrm>
        </p:grpSpPr>
        <p:sp>
          <p:nvSpPr>
            <p:cNvPr id="12" name="Freeform 12"/>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13" name="TextBox 13"/>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14" name="Group 14"/>
          <p:cNvGrpSpPr/>
          <p:nvPr/>
        </p:nvGrpSpPr>
        <p:grpSpPr>
          <a:xfrm>
            <a:off x="1981568" y="5602867"/>
            <a:ext cx="6994039" cy="1339741"/>
            <a:chOff x="0" y="0"/>
            <a:chExt cx="1842051" cy="352853"/>
          </a:xfrm>
        </p:grpSpPr>
        <p:sp>
          <p:nvSpPr>
            <p:cNvPr id="15" name="Freeform 15"/>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16" name="TextBox 16"/>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17" name="Group 17"/>
          <p:cNvGrpSpPr/>
          <p:nvPr/>
        </p:nvGrpSpPr>
        <p:grpSpPr>
          <a:xfrm>
            <a:off x="1981568" y="2275686"/>
            <a:ext cx="6994039" cy="1339741"/>
            <a:chOff x="0" y="0"/>
            <a:chExt cx="1842051" cy="352853"/>
          </a:xfrm>
        </p:grpSpPr>
        <p:sp>
          <p:nvSpPr>
            <p:cNvPr id="18" name="Freeform 18"/>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19" name="TextBox 19"/>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20" name="Group 20"/>
          <p:cNvGrpSpPr/>
          <p:nvPr/>
        </p:nvGrpSpPr>
        <p:grpSpPr>
          <a:xfrm>
            <a:off x="9727338" y="3939277"/>
            <a:ext cx="6994039" cy="1339741"/>
            <a:chOff x="0" y="0"/>
            <a:chExt cx="1842051" cy="352853"/>
          </a:xfrm>
        </p:grpSpPr>
        <p:sp>
          <p:nvSpPr>
            <p:cNvPr id="21" name="Freeform 21"/>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22" name="TextBox 22"/>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23" name="Group 23"/>
          <p:cNvGrpSpPr/>
          <p:nvPr/>
        </p:nvGrpSpPr>
        <p:grpSpPr>
          <a:xfrm>
            <a:off x="1566623" y="2507625"/>
            <a:ext cx="875864" cy="889546"/>
            <a:chOff x="0" y="0"/>
            <a:chExt cx="812800" cy="825497"/>
          </a:xfrm>
        </p:grpSpPr>
        <p:sp>
          <p:nvSpPr>
            <p:cNvPr id="24" name="Freeform 24"/>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txBody>
            <a:bodyPr/>
            <a:lstStyle/>
            <a:p>
              <a:endParaRPr lang="en-AU"/>
            </a:p>
          </p:txBody>
        </p:sp>
        <p:sp>
          <p:nvSpPr>
            <p:cNvPr id="25" name="TextBox 25"/>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1</a:t>
              </a:r>
            </a:p>
          </p:txBody>
        </p:sp>
      </p:grpSp>
      <p:sp>
        <p:nvSpPr>
          <p:cNvPr id="26" name="TextBox 26"/>
          <p:cNvSpPr txBox="1"/>
          <p:nvPr/>
        </p:nvSpPr>
        <p:spPr>
          <a:xfrm>
            <a:off x="1028700" y="933450"/>
            <a:ext cx="8698638" cy="935357"/>
          </a:xfrm>
          <a:prstGeom prst="rect">
            <a:avLst/>
          </a:prstGeom>
        </p:spPr>
        <p:txBody>
          <a:bodyPr wrap="square" lIns="0" tIns="0" rIns="0" bIns="0" rtlCol="0" anchor="t">
            <a:spAutoFit/>
          </a:bodyPr>
          <a:lstStyle/>
          <a:p>
            <a:pPr>
              <a:lnSpc>
                <a:spcPts val="7769"/>
              </a:lnSpc>
            </a:pPr>
            <a:r>
              <a:rPr lang="en-US" sz="5549">
                <a:solidFill>
                  <a:srgbClr val="2ABDDF"/>
                </a:solidFill>
                <a:latin typeface="Questa Sans 2"/>
              </a:rPr>
              <a:t>The benefits.</a:t>
            </a:r>
          </a:p>
        </p:txBody>
      </p:sp>
      <p:grpSp>
        <p:nvGrpSpPr>
          <p:cNvPr id="27" name="Group 27"/>
          <p:cNvGrpSpPr/>
          <p:nvPr/>
        </p:nvGrpSpPr>
        <p:grpSpPr>
          <a:xfrm>
            <a:off x="1566623" y="4164374"/>
            <a:ext cx="875864" cy="889546"/>
            <a:chOff x="0" y="0"/>
            <a:chExt cx="812800" cy="825497"/>
          </a:xfrm>
        </p:grpSpPr>
        <p:sp>
          <p:nvSpPr>
            <p:cNvPr id="28" name="Freeform 28"/>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txBody>
            <a:bodyPr/>
            <a:lstStyle/>
            <a:p>
              <a:endParaRPr lang="en-AU"/>
            </a:p>
          </p:txBody>
        </p:sp>
        <p:sp>
          <p:nvSpPr>
            <p:cNvPr id="29" name="TextBox 29"/>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2</a:t>
              </a:r>
            </a:p>
          </p:txBody>
        </p:sp>
      </p:grpSp>
      <p:grpSp>
        <p:nvGrpSpPr>
          <p:cNvPr id="30" name="Group 30"/>
          <p:cNvGrpSpPr/>
          <p:nvPr/>
        </p:nvGrpSpPr>
        <p:grpSpPr>
          <a:xfrm>
            <a:off x="1566623" y="5821942"/>
            <a:ext cx="875864" cy="889546"/>
            <a:chOff x="0" y="0"/>
            <a:chExt cx="812800" cy="825497"/>
          </a:xfrm>
        </p:grpSpPr>
        <p:sp>
          <p:nvSpPr>
            <p:cNvPr id="31" name="Freeform 31"/>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txBody>
            <a:bodyPr/>
            <a:lstStyle/>
            <a:p>
              <a:endParaRPr lang="en-AU"/>
            </a:p>
          </p:txBody>
        </p:sp>
        <p:sp>
          <p:nvSpPr>
            <p:cNvPr id="32" name="TextBox 32"/>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3</a:t>
              </a:r>
            </a:p>
          </p:txBody>
        </p:sp>
      </p:grpSp>
      <p:grpSp>
        <p:nvGrpSpPr>
          <p:cNvPr id="33" name="Group 33"/>
          <p:cNvGrpSpPr/>
          <p:nvPr/>
        </p:nvGrpSpPr>
        <p:grpSpPr>
          <a:xfrm>
            <a:off x="9307536" y="2508105"/>
            <a:ext cx="885576" cy="889546"/>
            <a:chOff x="-4507" y="0"/>
            <a:chExt cx="821813" cy="825497"/>
          </a:xfrm>
        </p:grpSpPr>
        <p:sp>
          <p:nvSpPr>
            <p:cNvPr id="34" name="Freeform 34"/>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txBody>
            <a:bodyPr/>
            <a:lstStyle/>
            <a:p>
              <a:endParaRPr lang="en-AU"/>
            </a:p>
          </p:txBody>
        </p:sp>
        <p:sp>
          <p:nvSpPr>
            <p:cNvPr id="35" name="TextBox 35"/>
            <p:cNvSpPr txBox="1"/>
            <p:nvPr/>
          </p:nvSpPr>
          <p:spPr>
            <a:xfrm>
              <a:off x="59065" y="27808"/>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4</a:t>
              </a:r>
            </a:p>
          </p:txBody>
        </p:sp>
      </p:grpSp>
      <p:grpSp>
        <p:nvGrpSpPr>
          <p:cNvPr id="36" name="Group 36"/>
          <p:cNvGrpSpPr/>
          <p:nvPr/>
        </p:nvGrpSpPr>
        <p:grpSpPr>
          <a:xfrm>
            <a:off x="9312393" y="4171695"/>
            <a:ext cx="875864" cy="889546"/>
            <a:chOff x="0" y="0"/>
            <a:chExt cx="812800" cy="825497"/>
          </a:xfrm>
        </p:grpSpPr>
        <p:sp>
          <p:nvSpPr>
            <p:cNvPr id="37" name="Freeform 37"/>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txBody>
            <a:bodyPr/>
            <a:lstStyle/>
            <a:p>
              <a:endParaRPr lang="en-AU"/>
            </a:p>
          </p:txBody>
        </p:sp>
        <p:sp>
          <p:nvSpPr>
            <p:cNvPr id="38" name="TextBox 38"/>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5</a:t>
              </a:r>
            </a:p>
          </p:txBody>
        </p:sp>
      </p:grpSp>
      <p:sp>
        <p:nvSpPr>
          <p:cNvPr id="39" name="TextBox 39"/>
          <p:cNvSpPr txBox="1"/>
          <p:nvPr/>
        </p:nvSpPr>
        <p:spPr>
          <a:xfrm>
            <a:off x="2659734" y="4342000"/>
            <a:ext cx="5414359" cy="505459"/>
          </a:xfrm>
          <a:prstGeom prst="rect">
            <a:avLst/>
          </a:prstGeom>
        </p:spPr>
        <p:txBody>
          <a:bodyPr lIns="0" tIns="0" rIns="0" bIns="0" rtlCol="0" anchor="t">
            <a:spAutoFit/>
          </a:bodyPr>
          <a:lstStyle/>
          <a:p>
            <a:pPr>
              <a:lnSpc>
                <a:spcPts val="4199"/>
              </a:lnSpc>
            </a:pPr>
            <a:r>
              <a:rPr lang="en-US" sz="2950" dirty="0">
                <a:solidFill>
                  <a:srgbClr val="000000"/>
                </a:solidFill>
                <a:latin typeface="Questa Sans 1"/>
              </a:rPr>
              <a:t>One low weekly instalment</a:t>
            </a:r>
            <a:endParaRPr lang="en-US" sz="2999" dirty="0">
              <a:solidFill>
                <a:srgbClr val="000000"/>
              </a:solidFill>
              <a:latin typeface="Questa Sans 1" panose="020B0604020202020204" charset="0"/>
            </a:endParaRPr>
          </a:p>
        </p:txBody>
      </p:sp>
      <p:sp>
        <p:nvSpPr>
          <p:cNvPr id="40" name="TextBox 40"/>
          <p:cNvSpPr txBox="1"/>
          <p:nvPr/>
        </p:nvSpPr>
        <p:spPr>
          <a:xfrm>
            <a:off x="10423508" y="2698665"/>
            <a:ext cx="6287539" cy="505459"/>
          </a:xfrm>
          <a:prstGeom prst="rect">
            <a:avLst/>
          </a:prstGeom>
        </p:spPr>
        <p:txBody>
          <a:bodyPr lIns="0" tIns="0" rIns="0" bIns="0" rtlCol="0" anchor="t">
            <a:spAutoFit/>
          </a:bodyPr>
          <a:lstStyle/>
          <a:p>
            <a:pPr>
              <a:lnSpc>
                <a:spcPts val="4199"/>
              </a:lnSpc>
            </a:pPr>
            <a:r>
              <a:rPr lang="en-US" sz="2950" dirty="0">
                <a:solidFill>
                  <a:srgbClr val="000000"/>
                </a:solidFill>
                <a:latin typeface="Questa Sans 1"/>
              </a:rPr>
              <a:t>Ongoing support for up to 10 years</a:t>
            </a:r>
          </a:p>
        </p:txBody>
      </p:sp>
      <p:sp>
        <p:nvSpPr>
          <p:cNvPr id="41" name="TextBox 41"/>
          <p:cNvSpPr txBox="1"/>
          <p:nvPr/>
        </p:nvSpPr>
        <p:spPr>
          <a:xfrm>
            <a:off x="10641297" y="5971652"/>
            <a:ext cx="4677614"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An app to track everything</a:t>
            </a:r>
          </a:p>
        </p:txBody>
      </p:sp>
      <p:grpSp>
        <p:nvGrpSpPr>
          <p:cNvPr id="44" name="Group 44"/>
          <p:cNvGrpSpPr/>
          <p:nvPr/>
        </p:nvGrpSpPr>
        <p:grpSpPr>
          <a:xfrm>
            <a:off x="9727338" y="5582610"/>
            <a:ext cx="6994039" cy="1361307"/>
            <a:chOff x="0" y="0"/>
            <a:chExt cx="1842051" cy="352853"/>
          </a:xfrm>
        </p:grpSpPr>
        <p:sp>
          <p:nvSpPr>
            <p:cNvPr id="45" name="Freeform 45"/>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46" name="TextBox 46"/>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sp>
        <p:nvSpPr>
          <p:cNvPr id="42" name="TextBox 42"/>
          <p:cNvSpPr txBox="1"/>
          <p:nvPr/>
        </p:nvSpPr>
        <p:spPr>
          <a:xfrm>
            <a:off x="2671593" y="2695660"/>
            <a:ext cx="4159164"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Save on your power bill</a:t>
            </a:r>
          </a:p>
        </p:txBody>
      </p:sp>
      <p:sp>
        <p:nvSpPr>
          <p:cNvPr id="43" name="TextBox 43"/>
          <p:cNvSpPr txBox="1"/>
          <p:nvPr/>
        </p:nvSpPr>
        <p:spPr>
          <a:xfrm>
            <a:off x="2667639" y="6005590"/>
            <a:ext cx="5714515"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Enjoy protection from blackouts</a:t>
            </a:r>
          </a:p>
        </p:txBody>
      </p:sp>
      <p:grpSp>
        <p:nvGrpSpPr>
          <p:cNvPr id="47" name="Group 47"/>
          <p:cNvGrpSpPr/>
          <p:nvPr/>
        </p:nvGrpSpPr>
        <p:grpSpPr>
          <a:xfrm>
            <a:off x="9312393" y="5771896"/>
            <a:ext cx="875864" cy="889546"/>
            <a:chOff x="0" y="0"/>
            <a:chExt cx="812800" cy="825497"/>
          </a:xfrm>
        </p:grpSpPr>
        <p:sp>
          <p:nvSpPr>
            <p:cNvPr id="48" name="Freeform 48"/>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txBody>
            <a:bodyPr/>
            <a:lstStyle/>
            <a:p>
              <a:endParaRPr lang="en-AU"/>
            </a:p>
          </p:txBody>
        </p:sp>
        <p:sp>
          <p:nvSpPr>
            <p:cNvPr id="49" name="TextBox 49"/>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6</a:t>
              </a:r>
            </a:p>
          </p:txBody>
        </p:sp>
      </p:grpSp>
      <p:sp>
        <p:nvSpPr>
          <p:cNvPr id="50" name="TextBox 50"/>
          <p:cNvSpPr txBox="1"/>
          <p:nvPr/>
        </p:nvSpPr>
        <p:spPr>
          <a:xfrm>
            <a:off x="10431798" y="4363564"/>
            <a:ext cx="5714515"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Reduce your carbon footprint</a:t>
            </a:r>
          </a:p>
        </p:txBody>
      </p:sp>
      <p:sp>
        <p:nvSpPr>
          <p:cNvPr id="51" name="TextBox 50">
            <a:extLst>
              <a:ext uri="{FF2B5EF4-FFF2-40B4-BE49-F238E27FC236}">
                <a16:creationId xmlns:a16="http://schemas.microsoft.com/office/drawing/2014/main" id="{A5CC2497-C2A9-AFB0-18FD-0B354562FD72}"/>
              </a:ext>
            </a:extLst>
          </p:cNvPr>
          <p:cNvSpPr txBox="1"/>
          <p:nvPr/>
        </p:nvSpPr>
        <p:spPr>
          <a:xfrm>
            <a:off x="10438978" y="5952326"/>
            <a:ext cx="5714515"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An app to track everything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4"/>
          <a:srcRect/>
          <a:stretch>
            <a:fillRect/>
          </a:stretch>
        </p:blipFill>
        <p:spPr>
          <a:xfrm>
            <a:off x="14442027" y="-4286167"/>
            <a:ext cx="7691945" cy="7691945"/>
          </a:xfrm>
          <a:prstGeom prst="rect">
            <a:avLst/>
          </a:prstGeom>
        </p:spPr>
      </p:pic>
      <p:sp>
        <p:nvSpPr>
          <p:cNvPr id="8" name="TextBox 8"/>
          <p:cNvSpPr txBox="1"/>
          <p:nvPr/>
        </p:nvSpPr>
        <p:spPr>
          <a:xfrm>
            <a:off x="1028700" y="2183765"/>
            <a:ext cx="13823756" cy="666721"/>
          </a:xfrm>
          <a:prstGeom prst="rect">
            <a:avLst/>
          </a:prstGeom>
        </p:spPr>
        <p:txBody>
          <a:bodyPr lIns="0" tIns="0" rIns="0" bIns="0" rtlCol="0" anchor="t">
            <a:spAutoFit/>
          </a:bodyPr>
          <a:lstStyle/>
          <a:p>
            <a:pPr algn="just">
              <a:lnSpc>
                <a:spcPts val="2659"/>
              </a:lnSpc>
            </a:pPr>
            <a:endParaRPr lang="en-US" sz="1899">
              <a:solidFill>
                <a:srgbClr val="1F3451"/>
              </a:solidFill>
              <a:latin typeface="Questa Sans 1"/>
            </a:endParaRPr>
          </a:p>
          <a:p>
            <a:pPr algn="just">
              <a:lnSpc>
                <a:spcPts val="2659"/>
              </a:lnSpc>
            </a:pPr>
            <a:r>
              <a:rPr lang="en-US" sz="1850">
                <a:solidFill>
                  <a:srgbClr val="1F3451"/>
                </a:solidFill>
                <a:latin typeface="Questa Sans 1"/>
              </a:rPr>
              <a:t> ​</a:t>
            </a:r>
          </a:p>
        </p:txBody>
      </p:sp>
      <p:sp>
        <p:nvSpPr>
          <p:cNvPr id="9" name="TextBox 9"/>
          <p:cNvSpPr txBox="1"/>
          <p:nvPr/>
        </p:nvSpPr>
        <p:spPr>
          <a:xfrm>
            <a:off x="1028700" y="933450"/>
            <a:ext cx="10031849" cy="935357"/>
          </a:xfrm>
          <a:prstGeom prst="rect">
            <a:avLst/>
          </a:prstGeom>
        </p:spPr>
        <p:txBody>
          <a:bodyPr lIns="0" tIns="0" rIns="0" bIns="0" rtlCol="0" anchor="t">
            <a:spAutoFit/>
          </a:bodyPr>
          <a:lstStyle/>
          <a:p>
            <a:pPr>
              <a:lnSpc>
                <a:spcPts val="7769"/>
              </a:lnSpc>
            </a:pPr>
            <a:r>
              <a:rPr lang="en-US" sz="5549">
                <a:solidFill>
                  <a:srgbClr val="2ABDDF"/>
                </a:solidFill>
                <a:latin typeface="Questa Sans 2"/>
              </a:rPr>
              <a:t>Save on your power bill.</a:t>
            </a:r>
          </a:p>
        </p:txBody>
      </p:sp>
      <p:sp>
        <p:nvSpPr>
          <p:cNvPr id="10" name="TextBox 10"/>
          <p:cNvSpPr txBox="1"/>
          <p:nvPr/>
        </p:nvSpPr>
        <p:spPr>
          <a:xfrm>
            <a:off x="10528037" y="6715403"/>
            <a:ext cx="250965" cy="1732901"/>
          </a:xfrm>
          <a:prstGeom prst="rect">
            <a:avLst/>
          </a:prstGeom>
        </p:spPr>
        <p:txBody>
          <a:bodyPr lIns="0" tIns="0" rIns="0" bIns="0" rtlCol="0" anchor="t">
            <a:spAutoFit/>
          </a:bodyPr>
          <a:lstStyle/>
          <a:p>
            <a:pPr algn="ctr">
              <a:lnSpc>
                <a:spcPts val="14184"/>
              </a:lnSpc>
              <a:spcBef>
                <a:spcPct val="0"/>
              </a:spcBef>
            </a:pPr>
            <a:r>
              <a:rPr lang="en-US" sz="10131">
                <a:solidFill>
                  <a:srgbClr val="000000"/>
                </a:solidFill>
                <a:latin typeface="Questa Sans 2"/>
              </a:rPr>
              <a:t> </a:t>
            </a:r>
          </a:p>
        </p:txBody>
      </p:sp>
      <p:pic>
        <p:nvPicPr>
          <p:cNvPr id="14" name="Picture 13" descr="A picture containing text&#10;&#10;Description automatically generated">
            <a:extLst>
              <a:ext uri="{FF2B5EF4-FFF2-40B4-BE49-F238E27FC236}">
                <a16:creationId xmlns:a16="http://schemas.microsoft.com/office/drawing/2014/main" id="{9919FD06-5BE7-3CFC-09D9-5D47B31A3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2472" y="1982655"/>
            <a:ext cx="7811129" cy="7811129"/>
          </a:xfrm>
          <a:prstGeom prst="rect">
            <a:avLst/>
          </a:prstGeom>
        </p:spPr>
      </p:pic>
      <p:sp>
        <p:nvSpPr>
          <p:cNvPr id="11" name="TextBox 10">
            <a:extLst>
              <a:ext uri="{FF2B5EF4-FFF2-40B4-BE49-F238E27FC236}">
                <a16:creationId xmlns:a16="http://schemas.microsoft.com/office/drawing/2014/main" id="{1D62E9A8-9324-C5E2-3582-4150BA008F5E}"/>
              </a:ext>
            </a:extLst>
          </p:cNvPr>
          <p:cNvSpPr txBox="1"/>
          <p:nvPr/>
        </p:nvSpPr>
        <p:spPr>
          <a:xfrm>
            <a:off x="1028700" y="3282190"/>
            <a:ext cx="415232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FB619"/>
                </a:solidFill>
                <a:latin typeface="Questa Sans 2"/>
              </a:rPr>
              <a:t>Mario and his family save over $400 on their power bill with </a:t>
            </a:r>
            <a:r>
              <a:rPr lang="en-US" sz="2800" dirty="0" err="1">
                <a:solidFill>
                  <a:srgbClr val="FFB619"/>
                </a:solidFill>
                <a:latin typeface="Questa Sans 2"/>
              </a:rPr>
              <a:t>Plico</a:t>
            </a:r>
            <a:r>
              <a:rPr lang="en-US" sz="2800" dirty="0">
                <a:solidFill>
                  <a:srgbClr val="FFB619"/>
                </a:solidFill>
                <a:latin typeface="Questa Sans 2"/>
              </a:rPr>
              <a:t>.</a:t>
            </a:r>
            <a:endParaRPr lang="en-US" sz="2800" dirty="0">
              <a:solidFill>
                <a:srgbClr val="FFB619"/>
              </a:solidFill>
              <a:latin typeface="Questa Sans 2"/>
              <a:cs typeface="Segoe UI"/>
            </a:endParaRPr>
          </a:p>
        </p:txBody>
      </p:sp>
    </p:spTree>
    <p:extLst>
      <p:ext uri="{BB962C8B-B14F-4D97-AF65-F5344CB8AC3E}">
        <p14:creationId xmlns:p14="http://schemas.microsoft.com/office/powerpoint/2010/main" val="513452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6"/>
          <a:srcRect/>
          <a:stretch>
            <a:fillRect/>
          </a:stretch>
        </p:blipFill>
        <p:spPr>
          <a:xfrm>
            <a:off x="14442027" y="-4286167"/>
            <a:ext cx="7691945" cy="7691945"/>
          </a:xfrm>
          <a:prstGeom prst="rect">
            <a:avLst/>
          </a:prstGeom>
        </p:spPr>
      </p:pic>
      <p:sp>
        <p:nvSpPr>
          <p:cNvPr id="8" name="TextBox 8"/>
          <p:cNvSpPr txBox="1"/>
          <p:nvPr/>
        </p:nvSpPr>
        <p:spPr>
          <a:xfrm>
            <a:off x="1028700" y="2183765"/>
            <a:ext cx="13823756" cy="666721"/>
          </a:xfrm>
          <a:prstGeom prst="rect">
            <a:avLst/>
          </a:prstGeom>
        </p:spPr>
        <p:txBody>
          <a:bodyPr lIns="0" tIns="0" rIns="0" bIns="0" rtlCol="0" anchor="t">
            <a:spAutoFit/>
          </a:bodyPr>
          <a:lstStyle/>
          <a:p>
            <a:pPr algn="just">
              <a:lnSpc>
                <a:spcPts val="2659"/>
              </a:lnSpc>
            </a:pPr>
            <a:endParaRPr lang="en-US" sz="1899">
              <a:solidFill>
                <a:srgbClr val="1F3451"/>
              </a:solidFill>
              <a:latin typeface="Questa Sans 1"/>
            </a:endParaRPr>
          </a:p>
          <a:p>
            <a:pPr algn="just">
              <a:lnSpc>
                <a:spcPts val="2659"/>
              </a:lnSpc>
            </a:pPr>
            <a:r>
              <a:rPr lang="en-US" sz="1850">
                <a:solidFill>
                  <a:srgbClr val="1F3451"/>
                </a:solidFill>
                <a:latin typeface="Questa Sans 1"/>
              </a:rPr>
              <a:t> ​</a:t>
            </a:r>
          </a:p>
        </p:txBody>
      </p:sp>
      <p:sp>
        <p:nvSpPr>
          <p:cNvPr id="9" name="TextBox 9"/>
          <p:cNvSpPr txBox="1"/>
          <p:nvPr/>
        </p:nvSpPr>
        <p:spPr>
          <a:xfrm>
            <a:off x="1028700" y="933450"/>
            <a:ext cx="10031849" cy="935357"/>
          </a:xfrm>
          <a:prstGeom prst="rect">
            <a:avLst/>
          </a:prstGeom>
        </p:spPr>
        <p:txBody>
          <a:bodyPr lIns="0" tIns="0" rIns="0" bIns="0" rtlCol="0" anchor="t">
            <a:spAutoFit/>
          </a:bodyPr>
          <a:lstStyle/>
          <a:p>
            <a:pPr>
              <a:lnSpc>
                <a:spcPts val="7769"/>
              </a:lnSpc>
            </a:pPr>
            <a:r>
              <a:rPr lang="en-US" sz="5549">
                <a:solidFill>
                  <a:srgbClr val="2ABDDF"/>
                </a:solidFill>
                <a:latin typeface="Questa Sans 2"/>
              </a:rPr>
              <a:t>Use solar energy 24/7.</a:t>
            </a:r>
          </a:p>
        </p:txBody>
      </p:sp>
      <p:sp>
        <p:nvSpPr>
          <p:cNvPr id="10" name="TextBox 10"/>
          <p:cNvSpPr txBox="1"/>
          <p:nvPr/>
        </p:nvSpPr>
        <p:spPr>
          <a:xfrm>
            <a:off x="10528037" y="6715403"/>
            <a:ext cx="250965" cy="1732901"/>
          </a:xfrm>
          <a:prstGeom prst="rect">
            <a:avLst/>
          </a:prstGeom>
        </p:spPr>
        <p:txBody>
          <a:bodyPr lIns="0" tIns="0" rIns="0" bIns="0" rtlCol="0" anchor="t">
            <a:spAutoFit/>
          </a:bodyPr>
          <a:lstStyle/>
          <a:p>
            <a:pPr algn="ctr">
              <a:lnSpc>
                <a:spcPts val="14184"/>
              </a:lnSpc>
              <a:spcBef>
                <a:spcPct val="0"/>
              </a:spcBef>
            </a:pPr>
            <a:r>
              <a:rPr lang="en-US" sz="10131">
                <a:solidFill>
                  <a:srgbClr val="000000"/>
                </a:solidFill>
                <a:latin typeface="Questa Sans 2"/>
              </a:rPr>
              <a:t> </a:t>
            </a:r>
          </a:p>
        </p:txBody>
      </p:sp>
      <p:pic>
        <p:nvPicPr>
          <p:cNvPr id="12" name="gfx-plico-animation-01_220412_V4">
            <a:hlinkClick r:id="" action="ppaction://media"/>
            <a:extLst>
              <a:ext uri="{FF2B5EF4-FFF2-40B4-BE49-F238E27FC236}">
                <a16:creationId xmlns:a16="http://schemas.microsoft.com/office/drawing/2014/main" id="{02108653-C12F-D191-AD0A-D1E6E32D13C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62137" y="2490155"/>
            <a:ext cx="11827239" cy="6652822"/>
          </a:xfrm>
          <a:prstGeom prst="rect">
            <a:avLst/>
          </a:prstGeom>
        </p:spPr>
      </p:pic>
    </p:spTree>
    <p:extLst>
      <p:ext uri="{BB962C8B-B14F-4D97-AF65-F5344CB8AC3E}">
        <p14:creationId xmlns:p14="http://schemas.microsoft.com/office/powerpoint/2010/main" val="281293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6"/>
          <a:srcRect/>
          <a:stretch>
            <a:fillRect/>
          </a:stretch>
        </p:blipFill>
        <p:spPr>
          <a:xfrm>
            <a:off x="14442027" y="-4286167"/>
            <a:ext cx="7691945" cy="7691945"/>
          </a:xfrm>
          <a:prstGeom prst="rect">
            <a:avLst/>
          </a:prstGeom>
        </p:spPr>
      </p:pic>
      <p:sp>
        <p:nvSpPr>
          <p:cNvPr id="8" name="TextBox 8"/>
          <p:cNvSpPr txBox="1"/>
          <p:nvPr/>
        </p:nvSpPr>
        <p:spPr>
          <a:xfrm>
            <a:off x="1028700" y="2183765"/>
            <a:ext cx="13823756" cy="666721"/>
          </a:xfrm>
          <a:prstGeom prst="rect">
            <a:avLst/>
          </a:prstGeom>
        </p:spPr>
        <p:txBody>
          <a:bodyPr lIns="0" tIns="0" rIns="0" bIns="0" rtlCol="0" anchor="t">
            <a:spAutoFit/>
          </a:bodyPr>
          <a:lstStyle/>
          <a:p>
            <a:pPr algn="just">
              <a:lnSpc>
                <a:spcPts val="2659"/>
              </a:lnSpc>
            </a:pPr>
            <a:endParaRPr lang="en-US" sz="1899">
              <a:solidFill>
                <a:srgbClr val="1F3451"/>
              </a:solidFill>
              <a:latin typeface="Questa Sans 1"/>
            </a:endParaRPr>
          </a:p>
          <a:p>
            <a:pPr algn="just">
              <a:lnSpc>
                <a:spcPts val="2659"/>
              </a:lnSpc>
            </a:pPr>
            <a:r>
              <a:rPr lang="en-US" sz="1850">
                <a:solidFill>
                  <a:srgbClr val="1F3451"/>
                </a:solidFill>
                <a:latin typeface="Questa Sans 1"/>
              </a:rPr>
              <a:t> ​</a:t>
            </a:r>
          </a:p>
        </p:txBody>
      </p:sp>
      <p:sp>
        <p:nvSpPr>
          <p:cNvPr id="9" name="TextBox 9"/>
          <p:cNvSpPr txBox="1"/>
          <p:nvPr/>
        </p:nvSpPr>
        <p:spPr>
          <a:xfrm>
            <a:off x="1028700" y="933450"/>
            <a:ext cx="10031849" cy="935357"/>
          </a:xfrm>
          <a:prstGeom prst="rect">
            <a:avLst/>
          </a:prstGeom>
        </p:spPr>
        <p:txBody>
          <a:bodyPr lIns="0" tIns="0" rIns="0" bIns="0" rtlCol="0" anchor="t">
            <a:spAutoFit/>
          </a:bodyPr>
          <a:lstStyle/>
          <a:p>
            <a:pPr>
              <a:lnSpc>
                <a:spcPts val="7769"/>
              </a:lnSpc>
            </a:pPr>
            <a:r>
              <a:rPr lang="en-US" sz="5549">
                <a:solidFill>
                  <a:srgbClr val="2ABDDF"/>
                </a:solidFill>
                <a:latin typeface="Questa Sans 2"/>
              </a:rPr>
              <a:t>Beat blackouts.</a:t>
            </a:r>
          </a:p>
        </p:txBody>
      </p:sp>
      <p:sp>
        <p:nvSpPr>
          <p:cNvPr id="10" name="TextBox 10"/>
          <p:cNvSpPr txBox="1"/>
          <p:nvPr/>
        </p:nvSpPr>
        <p:spPr>
          <a:xfrm>
            <a:off x="10528037" y="6715403"/>
            <a:ext cx="250965" cy="1732901"/>
          </a:xfrm>
          <a:prstGeom prst="rect">
            <a:avLst/>
          </a:prstGeom>
        </p:spPr>
        <p:txBody>
          <a:bodyPr lIns="0" tIns="0" rIns="0" bIns="0" rtlCol="0" anchor="t">
            <a:spAutoFit/>
          </a:bodyPr>
          <a:lstStyle/>
          <a:p>
            <a:pPr algn="ctr">
              <a:lnSpc>
                <a:spcPts val="14184"/>
              </a:lnSpc>
              <a:spcBef>
                <a:spcPct val="0"/>
              </a:spcBef>
            </a:pPr>
            <a:r>
              <a:rPr lang="en-US" sz="10131">
                <a:solidFill>
                  <a:srgbClr val="000000"/>
                </a:solidFill>
                <a:latin typeface="Questa Sans 2"/>
              </a:rPr>
              <a:t> </a:t>
            </a:r>
          </a:p>
        </p:txBody>
      </p:sp>
      <p:pic>
        <p:nvPicPr>
          <p:cNvPr id="13" name="Blackout Protection Animation">
            <a:hlinkClick r:id="" action="ppaction://media"/>
            <a:extLst>
              <a:ext uri="{FF2B5EF4-FFF2-40B4-BE49-F238E27FC236}">
                <a16:creationId xmlns:a16="http://schemas.microsoft.com/office/drawing/2014/main" id="{84E8F44C-E098-B447-9673-03BB12C6D4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98027" y="2168077"/>
            <a:ext cx="7691945" cy="7691945"/>
          </a:xfrm>
          <a:prstGeom prst="rect">
            <a:avLst/>
          </a:prstGeom>
        </p:spPr>
      </p:pic>
    </p:spTree>
    <p:extLst>
      <p:ext uri="{BB962C8B-B14F-4D97-AF65-F5344CB8AC3E}">
        <p14:creationId xmlns:p14="http://schemas.microsoft.com/office/powerpoint/2010/main" val="75193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4"/>
          <a:srcRect/>
          <a:stretch>
            <a:fillRect/>
          </a:stretch>
        </p:blipFill>
        <p:spPr>
          <a:xfrm>
            <a:off x="14442027" y="-4286167"/>
            <a:ext cx="7691945" cy="7691945"/>
          </a:xfrm>
          <a:prstGeom prst="rect">
            <a:avLst/>
          </a:prstGeom>
        </p:spPr>
      </p:pic>
      <p:sp>
        <p:nvSpPr>
          <p:cNvPr id="8" name="TextBox 8"/>
          <p:cNvSpPr txBox="1"/>
          <p:nvPr/>
        </p:nvSpPr>
        <p:spPr>
          <a:xfrm>
            <a:off x="1028700" y="2183765"/>
            <a:ext cx="13823756" cy="666721"/>
          </a:xfrm>
          <a:prstGeom prst="rect">
            <a:avLst/>
          </a:prstGeom>
        </p:spPr>
        <p:txBody>
          <a:bodyPr lIns="0" tIns="0" rIns="0" bIns="0" rtlCol="0" anchor="t">
            <a:spAutoFit/>
          </a:bodyPr>
          <a:lstStyle/>
          <a:p>
            <a:pPr algn="just">
              <a:lnSpc>
                <a:spcPts val="2659"/>
              </a:lnSpc>
            </a:pPr>
            <a:endParaRPr lang="en-US" sz="1899">
              <a:solidFill>
                <a:srgbClr val="1F3451"/>
              </a:solidFill>
              <a:latin typeface="Questa Sans 1"/>
            </a:endParaRPr>
          </a:p>
          <a:p>
            <a:pPr algn="just">
              <a:lnSpc>
                <a:spcPts val="2659"/>
              </a:lnSpc>
            </a:pPr>
            <a:r>
              <a:rPr lang="en-US" sz="1850">
                <a:solidFill>
                  <a:srgbClr val="1F3451"/>
                </a:solidFill>
                <a:latin typeface="Questa Sans 1"/>
              </a:rPr>
              <a:t> ​</a:t>
            </a:r>
          </a:p>
        </p:txBody>
      </p:sp>
      <p:sp>
        <p:nvSpPr>
          <p:cNvPr id="9" name="TextBox 9"/>
          <p:cNvSpPr txBox="1"/>
          <p:nvPr/>
        </p:nvSpPr>
        <p:spPr>
          <a:xfrm>
            <a:off x="1028700" y="933450"/>
            <a:ext cx="10031849" cy="935357"/>
          </a:xfrm>
          <a:prstGeom prst="rect">
            <a:avLst/>
          </a:prstGeom>
        </p:spPr>
        <p:txBody>
          <a:bodyPr lIns="0" tIns="0" rIns="0" bIns="0" rtlCol="0" anchor="t">
            <a:spAutoFit/>
          </a:bodyPr>
          <a:lstStyle/>
          <a:p>
            <a:pPr>
              <a:lnSpc>
                <a:spcPts val="7769"/>
              </a:lnSpc>
            </a:pPr>
            <a:r>
              <a:rPr lang="en-US" sz="5500">
                <a:solidFill>
                  <a:srgbClr val="2ABDDF"/>
                </a:solidFill>
                <a:latin typeface="Questa Sans 2"/>
              </a:rPr>
              <a:t>Protect the planet.</a:t>
            </a:r>
          </a:p>
        </p:txBody>
      </p:sp>
      <p:sp>
        <p:nvSpPr>
          <p:cNvPr id="10" name="TextBox 10"/>
          <p:cNvSpPr txBox="1"/>
          <p:nvPr/>
        </p:nvSpPr>
        <p:spPr>
          <a:xfrm>
            <a:off x="10528037" y="6715403"/>
            <a:ext cx="250965" cy="1732901"/>
          </a:xfrm>
          <a:prstGeom prst="rect">
            <a:avLst/>
          </a:prstGeom>
        </p:spPr>
        <p:txBody>
          <a:bodyPr lIns="0" tIns="0" rIns="0" bIns="0" rtlCol="0" anchor="t">
            <a:spAutoFit/>
          </a:bodyPr>
          <a:lstStyle/>
          <a:p>
            <a:pPr algn="ctr">
              <a:lnSpc>
                <a:spcPts val="14184"/>
              </a:lnSpc>
              <a:spcBef>
                <a:spcPct val="0"/>
              </a:spcBef>
            </a:pPr>
            <a:r>
              <a:rPr lang="en-US" sz="10131">
                <a:solidFill>
                  <a:srgbClr val="000000"/>
                </a:solidFill>
                <a:latin typeface="Questa Sans 2"/>
              </a:rPr>
              <a:t> </a:t>
            </a:r>
          </a:p>
        </p:txBody>
      </p:sp>
      <p:pic>
        <p:nvPicPr>
          <p:cNvPr id="11" name="Picture 11" descr="Text&#10;&#10;Description automatically generated">
            <a:extLst>
              <a:ext uri="{FF2B5EF4-FFF2-40B4-BE49-F238E27FC236}">
                <a16:creationId xmlns:a16="http://schemas.microsoft.com/office/drawing/2014/main" id="{19766AC2-4C75-77FE-5CAC-70639605280E}"/>
              </a:ext>
            </a:extLst>
          </p:cNvPr>
          <p:cNvPicPr>
            <a:picLocks noChangeAspect="1"/>
          </p:cNvPicPr>
          <p:nvPr/>
        </p:nvPicPr>
        <p:blipFill>
          <a:blip r:embed="rId5"/>
          <a:stretch>
            <a:fillRect/>
          </a:stretch>
        </p:blipFill>
        <p:spPr>
          <a:xfrm>
            <a:off x="6284344" y="2579088"/>
            <a:ext cx="7962181" cy="7134464"/>
          </a:xfrm>
          <a:prstGeom prst="rect">
            <a:avLst/>
          </a:prstGeom>
        </p:spPr>
      </p:pic>
      <p:sp>
        <p:nvSpPr>
          <p:cNvPr id="12" name="TextBox 1">
            <a:extLst>
              <a:ext uri="{FF2B5EF4-FFF2-40B4-BE49-F238E27FC236}">
                <a16:creationId xmlns:a16="http://schemas.microsoft.com/office/drawing/2014/main" id="{0EFB7967-C700-AD77-ED06-EDF08DE16D47}"/>
              </a:ext>
            </a:extLst>
          </p:cNvPr>
          <p:cNvSpPr txBox="1"/>
          <p:nvPr/>
        </p:nvSpPr>
        <p:spPr>
          <a:xfrm>
            <a:off x="947361" y="2588898"/>
            <a:ext cx="5100145" cy="18158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FFB619"/>
                </a:solidFill>
                <a:latin typeface="Questa Sans 2"/>
                <a:cs typeface="Segoe UI"/>
              </a:rPr>
              <a:t>A snapshot of how you can make a positive change. The reduction in your annual carbon emissions is equivalent to...</a:t>
            </a:r>
            <a:endParaRPr lang="en-US" dirty="0">
              <a:solidFill>
                <a:srgbClr val="000000"/>
              </a:solidFill>
              <a:latin typeface="Calibri"/>
              <a:cs typeface="Calibri"/>
            </a:endParaRPr>
          </a:p>
        </p:txBody>
      </p:sp>
    </p:spTree>
    <p:extLst>
      <p:ext uri="{BB962C8B-B14F-4D97-AF65-F5344CB8AC3E}">
        <p14:creationId xmlns:p14="http://schemas.microsoft.com/office/powerpoint/2010/main" val="80421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4"/>
          <a:srcRect/>
          <a:stretch>
            <a:fillRect/>
          </a:stretch>
        </p:blipFill>
        <p:spPr>
          <a:xfrm>
            <a:off x="14442027" y="-4286167"/>
            <a:ext cx="7691945" cy="7691945"/>
          </a:xfrm>
          <a:prstGeom prst="rect">
            <a:avLst/>
          </a:prstGeom>
        </p:spPr>
      </p:pic>
      <p:sp>
        <p:nvSpPr>
          <p:cNvPr id="12" name="TextBox 12"/>
          <p:cNvSpPr txBox="1"/>
          <p:nvPr/>
        </p:nvSpPr>
        <p:spPr>
          <a:xfrm>
            <a:off x="977893" y="1720297"/>
            <a:ext cx="9515986" cy="936410"/>
          </a:xfrm>
          <a:prstGeom prst="rect">
            <a:avLst/>
          </a:prstGeom>
        </p:spPr>
        <p:txBody>
          <a:bodyPr lIns="0" tIns="0" rIns="0" bIns="0" rtlCol="0" anchor="t">
            <a:spAutoFit/>
          </a:bodyPr>
          <a:lstStyle/>
          <a:p>
            <a:pPr>
              <a:lnSpc>
                <a:spcPts val="7769"/>
              </a:lnSpc>
            </a:pPr>
            <a:r>
              <a:rPr lang="en-US" sz="5500" b="1">
                <a:solidFill>
                  <a:srgbClr val="2ABDDF"/>
                </a:solidFill>
                <a:latin typeface="Questa Sans 2"/>
              </a:rPr>
              <a:t>Join </a:t>
            </a:r>
            <a:r>
              <a:rPr lang="en-US" sz="5500" b="1" err="1">
                <a:solidFill>
                  <a:srgbClr val="2ABDDF"/>
                </a:solidFill>
                <a:latin typeface="Questa Sans 2"/>
              </a:rPr>
              <a:t>Plico</a:t>
            </a:r>
            <a:r>
              <a:rPr lang="en-US" sz="5500" b="1">
                <a:solidFill>
                  <a:srgbClr val="2ABDDF"/>
                </a:solidFill>
                <a:latin typeface="Questa Sans 2"/>
              </a:rPr>
              <a:t> today...</a:t>
            </a:r>
          </a:p>
        </p:txBody>
      </p:sp>
      <p:sp>
        <p:nvSpPr>
          <p:cNvPr id="9" name="TextBox 8">
            <a:extLst>
              <a:ext uri="{FF2B5EF4-FFF2-40B4-BE49-F238E27FC236}">
                <a16:creationId xmlns:a16="http://schemas.microsoft.com/office/drawing/2014/main" id="{C402B6B2-C577-D4E1-C289-964A64874261}"/>
              </a:ext>
            </a:extLst>
          </p:cNvPr>
          <p:cNvSpPr txBox="1"/>
          <p:nvPr/>
        </p:nvSpPr>
        <p:spPr>
          <a:xfrm>
            <a:off x="3070473" y="3082295"/>
            <a:ext cx="13491159" cy="1569660"/>
          </a:xfrm>
          <a:prstGeom prst="rect">
            <a:avLst/>
          </a:prstGeom>
          <a:noFill/>
        </p:spPr>
        <p:txBody>
          <a:bodyPr wrap="square" lIns="91440" tIns="45720" rIns="91440" bIns="45720" anchor="t">
            <a:spAutoFit/>
          </a:bodyPr>
          <a:lstStyle/>
          <a:p>
            <a:pPr algn="r"/>
            <a:r>
              <a:rPr lang="en-US" sz="4800" dirty="0">
                <a:solidFill>
                  <a:srgbClr val="FFB619"/>
                </a:solidFill>
                <a:latin typeface="Questa Sans 2"/>
              </a:rPr>
              <a:t>and</a:t>
            </a:r>
            <a:r>
              <a:rPr lang="en-US" sz="4800" i="0" u="none" strike="noStrike" dirty="0">
                <a:solidFill>
                  <a:srgbClr val="FFB619"/>
                </a:solidFill>
                <a:effectLst/>
                <a:latin typeface="Questa Sans 2"/>
              </a:rPr>
              <a:t> </a:t>
            </a:r>
            <a:r>
              <a:rPr lang="en-US" sz="4800" i="0" u="none" strike="noStrike" dirty="0">
                <a:solidFill>
                  <a:srgbClr val="FFC000"/>
                </a:solidFill>
                <a:effectLst/>
                <a:latin typeface="Questa Sans 2"/>
              </a:rPr>
              <a:t>they will </a:t>
            </a:r>
            <a:r>
              <a:rPr lang="en-US" sz="4800" i="0" u="none" strike="noStrike" dirty="0">
                <a:solidFill>
                  <a:srgbClr val="FFB619"/>
                </a:solidFill>
                <a:effectLst/>
                <a:latin typeface="Questa Sans 2"/>
              </a:rPr>
              <a:t>reward you with </a:t>
            </a:r>
            <a:r>
              <a:rPr lang="en-US" sz="4800" dirty="0">
                <a:solidFill>
                  <a:srgbClr val="FFB619"/>
                </a:solidFill>
                <a:latin typeface="Questa Sans 2"/>
              </a:rPr>
              <a:t>cold </a:t>
            </a:r>
            <a:r>
              <a:rPr lang="en-US" sz="4800" i="0" u="none" strike="noStrike" dirty="0">
                <a:solidFill>
                  <a:srgbClr val="FFB619"/>
                </a:solidFill>
                <a:effectLst/>
                <a:latin typeface="Questa Sans 2"/>
              </a:rPr>
              <a:t>hard cash (to spend anywhere Mastercard is accepted).</a:t>
            </a:r>
            <a:r>
              <a:rPr lang="en-US" sz="4800" dirty="0">
                <a:solidFill>
                  <a:srgbClr val="FFB619"/>
                </a:solidFill>
                <a:latin typeface="Questa Sans 2"/>
              </a:rPr>
              <a:t> </a:t>
            </a:r>
          </a:p>
        </p:txBody>
      </p:sp>
      <p:grpSp>
        <p:nvGrpSpPr>
          <p:cNvPr id="18" name="Group 8">
            <a:extLst>
              <a:ext uri="{FF2B5EF4-FFF2-40B4-BE49-F238E27FC236}">
                <a16:creationId xmlns:a16="http://schemas.microsoft.com/office/drawing/2014/main" id="{2C2B6DE6-3523-C7F3-642A-6143B5ACCBD7}"/>
              </a:ext>
            </a:extLst>
          </p:cNvPr>
          <p:cNvGrpSpPr/>
          <p:nvPr/>
        </p:nvGrpSpPr>
        <p:grpSpPr>
          <a:xfrm>
            <a:off x="11373058" y="4933806"/>
            <a:ext cx="3844469" cy="3840910"/>
            <a:chOff x="1813" y="-33253"/>
            <a:chExt cx="774419" cy="846053"/>
          </a:xfrm>
        </p:grpSpPr>
        <p:sp>
          <p:nvSpPr>
            <p:cNvPr id="19" name="Freeform 9">
              <a:extLst>
                <a:ext uri="{FF2B5EF4-FFF2-40B4-BE49-F238E27FC236}">
                  <a16:creationId xmlns:a16="http://schemas.microsoft.com/office/drawing/2014/main" id="{DC8C3337-10E7-24FE-0FEC-743727FCE908}"/>
                </a:ext>
              </a:extLst>
            </p:cNvPr>
            <p:cNvSpPr/>
            <p:nvPr/>
          </p:nvSpPr>
          <p:spPr>
            <a:xfrm>
              <a:off x="1813" y="-33253"/>
              <a:ext cx="774419" cy="846053"/>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619"/>
            </a:solidFill>
          </p:spPr>
          <p:txBody>
            <a:bodyPr/>
            <a:lstStyle/>
            <a:p>
              <a:endParaRPr lang="en-AU"/>
            </a:p>
          </p:txBody>
        </p:sp>
        <p:sp>
          <p:nvSpPr>
            <p:cNvPr id="20" name="TextBox 10">
              <a:extLst>
                <a:ext uri="{FF2B5EF4-FFF2-40B4-BE49-F238E27FC236}">
                  <a16:creationId xmlns:a16="http://schemas.microsoft.com/office/drawing/2014/main" id="{2A4FD396-42C9-5D8F-F07A-12A2DECB1F44}"/>
                </a:ext>
              </a:extLst>
            </p:cNvPr>
            <p:cNvSpPr txBox="1"/>
            <p:nvPr/>
          </p:nvSpPr>
          <p:spPr>
            <a:xfrm>
              <a:off x="76200" y="76200"/>
              <a:ext cx="660400" cy="660400"/>
            </a:xfrm>
            <a:prstGeom prst="rect">
              <a:avLst/>
            </a:prstGeom>
          </p:spPr>
          <p:txBody>
            <a:bodyPr lIns="50800" tIns="50800" rIns="50800" bIns="50800" rtlCol="0" anchor="ctr"/>
            <a:lstStyle/>
            <a:p>
              <a:pPr algn="ctr">
                <a:lnSpc>
                  <a:spcPts val="2400"/>
                </a:lnSpc>
              </a:pPr>
              <a:endParaRPr/>
            </a:p>
          </p:txBody>
        </p:sp>
      </p:grpSp>
      <p:grpSp>
        <p:nvGrpSpPr>
          <p:cNvPr id="15" name="Group 11">
            <a:extLst>
              <a:ext uri="{FF2B5EF4-FFF2-40B4-BE49-F238E27FC236}">
                <a16:creationId xmlns:a16="http://schemas.microsoft.com/office/drawing/2014/main" id="{96AB55CB-8290-2731-C363-EB4C53316141}"/>
              </a:ext>
            </a:extLst>
          </p:cNvPr>
          <p:cNvGrpSpPr/>
          <p:nvPr/>
        </p:nvGrpSpPr>
        <p:grpSpPr>
          <a:xfrm>
            <a:off x="8302925" y="5784982"/>
            <a:ext cx="3948250" cy="3948294"/>
            <a:chOff x="-291957" y="85725"/>
            <a:chExt cx="809173" cy="812800"/>
          </a:xfrm>
        </p:grpSpPr>
        <p:sp>
          <p:nvSpPr>
            <p:cNvPr id="16" name="Freeform 12">
              <a:extLst>
                <a:ext uri="{FF2B5EF4-FFF2-40B4-BE49-F238E27FC236}">
                  <a16:creationId xmlns:a16="http://schemas.microsoft.com/office/drawing/2014/main" id="{0DD4B56C-C1AB-09F5-EE5C-896B2E353CC3}"/>
                </a:ext>
              </a:extLst>
            </p:cNvPr>
            <p:cNvSpPr/>
            <p:nvPr/>
          </p:nvSpPr>
          <p:spPr>
            <a:xfrm>
              <a:off x="-291957" y="8572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ABDDF"/>
            </a:solidFill>
          </p:spPr>
          <p:txBody>
            <a:bodyPr/>
            <a:lstStyle/>
            <a:p>
              <a:endParaRPr lang="en-AU"/>
            </a:p>
          </p:txBody>
        </p:sp>
        <p:sp>
          <p:nvSpPr>
            <p:cNvPr id="17" name="TextBox 13">
              <a:extLst>
                <a:ext uri="{FF2B5EF4-FFF2-40B4-BE49-F238E27FC236}">
                  <a16:creationId xmlns:a16="http://schemas.microsoft.com/office/drawing/2014/main" id="{F0D1C013-E244-E6D0-F456-910A56FAF060}"/>
                </a:ext>
              </a:extLst>
            </p:cNvPr>
            <p:cNvSpPr txBox="1"/>
            <p:nvPr/>
          </p:nvSpPr>
          <p:spPr>
            <a:xfrm>
              <a:off x="-217571" y="166688"/>
              <a:ext cx="660400" cy="650875"/>
            </a:xfrm>
            <a:prstGeom prst="rect">
              <a:avLst/>
            </a:prstGeom>
          </p:spPr>
          <p:txBody>
            <a:bodyPr lIns="50800" tIns="50800" rIns="50800" bIns="50800" rtlCol="0" anchor="ctr"/>
            <a:lstStyle/>
            <a:p>
              <a:pPr algn="ctr">
                <a:lnSpc>
                  <a:spcPts val="4439"/>
                </a:lnSpc>
              </a:pPr>
              <a:r>
                <a:rPr lang="en-US" sz="3200" dirty="0">
                  <a:solidFill>
                    <a:srgbClr val="BAE5F0"/>
                  </a:solidFill>
                  <a:latin typeface="Questa Sans 2"/>
                </a:rPr>
                <a:t>Call their switched-on team today or use your friend’s referral link!</a:t>
              </a:r>
            </a:p>
          </p:txBody>
        </p:sp>
      </p:grpSp>
      <p:sp>
        <p:nvSpPr>
          <p:cNvPr id="21" name="TextBox 13">
            <a:extLst>
              <a:ext uri="{FF2B5EF4-FFF2-40B4-BE49-F238E27FC236}">
                <a16:creationId xmlns:a16="http://schemas.microsoft.com/office/drawing/2014/main" id="{A8BE55D5-32B1-6CF3-8B17-69A52812BBEC}"/>
              </a:ext>
            </a:extLst>
          </p:cNvPr>
          <p:cNvSpPr txBox="1"/>
          <p:nvPr/>
        </p:nvSpPr>
        <p:spPr>
          <a:xfrm>
            <a:off x="11811187" y="5423677"/>
            <a:ext cx="3222332" cy="3161720"/>
          </a:xfrm>
          <a:prstGeom prst="rect">
            <a:avLst/>
          </a:prstGeom>
        </p:spPr>
        <p:txBody>
          <a:bodyPr lIns="50800" tIns="50800" rIns="50800" bIns="50800" rtlCol="0" anchor="ctr"/>
          <a:lstStyle/>
          <a:p>
            <a:pPr algn="ctr">
              <a:lnSpc>
                <a:spcPts val="4439"/>
              </a:lnSpc>
            </a:pPr>
            <a:r>
              <a:rPr lang="en-US" sz="3450" dirty="0">
                <a:solidFill>
                  <a:srgbClr val="FFE17F"/>
                </a:solidFill>
                <a:latin typeface="Questa Sans 2"/>
              </a:rPr>
              <a:t>You can start saving $$$ on your energy bills!</a:t>
            </a:r>
            <a:endParaRPr lang="en-US" dirty="0">
              <a:cs typeface="Calibri"/>
            </a:endParaRPr>
          </a:p>
        </p:txBody>
      </p:sp>
    </p:spTree>
    <p:extLst>
      <p:ext uri="{BB962C8B-B14F-4D97-AF65-F5344CB8AC3E}">
        <p14:creationId xmlns:p14="http://schemas.microsoft.com/office/powerpoint/2010/main" val="1183411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BDDF"/>
        </a:solidFill>
        <a:effectLst/>
      </p:bgPr>
    </p:bg>
    <p:spTree>
      <p:nvGrpSpPr>
        <p:cNvPr id="1" name=""/>
        <p:cNvGrpSpPr/>
        <p:nvPr/>
      </p:nvGrpSpPr>
      <p:grpSpPr>
        <a:xfrm>
          <a:off x="0" y="0"/>
          <a:ext cx="0" cy="0"/>
          <a:chOff x="0" y="0"/>
          <a:chExt cx="0" cy="0"/>
        </a:xfrm>
      </p:grpSpPr>
      <p:grpSp>
        <p:nvGrpSpPr>
          <p:cNvPr id="2" name="Group 2"/>
          <p:cNvGrpSpPr/>
          <p:nvPr/>
        </p:nvGrpSpPr>
        <p:grpSpPr>
          <a:xfrm>
            <a:off x="-1881439" y="569026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26117" y="534559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1439" y="5345590"/>
            <a:ext cx="9152796" cy="91527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00015" y="-4576398"/>
            <a:ext cx="9152796" cy="915279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76215" y="1465019"/>
            <a:ext cx="555019" cy="555019"/>
          </a:xfrm>
          <a:prstGeom prst="rect">
            <a:avLst/>
          </a:prstGeom>
        </p:spPr>
      </p:pic>
      <p:sp>
        <p:nvSpPr>
          <p:cNvPr id="9" name="TextBox 9"/>
          <p:cNvSpPr txBox="1"/>
          <p:nvPr/>
        </p:nvSpPr>
        <p:spPr>
          <a:xfrm>
            <a:off x="1211310" y="1159665"/>
            <a:ext cx="10513580" cy="3006849"/>
          </a:xfrm>
          <a:prstGeom prst="rect">
            <a:avLst/>
          </a:prstGeom>
        </p:spPr>
        <p:txBody>
          <a:bodyPr wrap="square" lIns="0" tIns="0" rIns="0" bIns="0" rtlCol="0" anchor="t">
            <a:spAutoFit/>
          </a:bodyPr>
          <a:lstStyle/>
          <a:p>
            <a:pPr>
              <a:lnSpc>
                <a:spcPts val="7931"/>
              </a:lnSpc>
            </a:pPr>
            <a:r>
              <a:rPr lang="en-US" sz="6522">
                <a:solidFill>
                  <a:srgbClr val="FFE17F"/>
                </a:solidFill>
                <a:latin typeface="Questa Sans 2"/>
              </a:rPr>
              <a:t>Get in touch to find out how much you could save with a Plico system.</a:t>
            </a:r>
          </a:p>
        </p:txBody>
      </p:sp>
      <p:sp>
        <p:nvSpPr>
          <p:cNvPr id="13" name="TextBox 9">
            <a:extLst>
              <a:ext uri="{FF2B5EF4-FFF2-40B4-BE49-F238E27FC236}">
                <a16:creationId xmlns:a16="http://schemas.microsoft.com/office/drawing/2014/main" id="{3B3AF109-0E9D-A157-AB7F-ADF97372AC9C}"/>
              </a:ext>
            </a:extLst>
          </p:cNvPr>
          <p:cNvSpPr txBox="1"/>
          <p:nvPr/>
        </p:nvSpPr>
        <p:spPr>
          <a:xfrm>
            <a:off x="10591800" y="5829300"/>
            <a:ext cx="10513580" cy="3847207"/>
          </a:xfrm>
          <a:prstGeom prst="rect">
            <a:avLst/>
          </a:prstGeom>
        </p:spPr>
        <p:txBody>
          <a:bodyPr wrap="square" lIns="0" tIns="0" rIns="0" bIns="0" rtlCol="0" anchor="t">
            <a:spAutoFit/>
          </a:bodyPr>
          <a:lstStyle/>
          <a:p>
            <a:pPr algn="just">
              <a:spcAft>
                <a:spcPts val="1500"/>
              </a:spcAft>
            </a:pPr>
            <a:r>
              <a:rPr lang="en-US" sz="4000" b="1">
                <a:solidFill>
                  <a:srgbClr val="FFE17F"/>
                </a:solidFill>
                <a:latin typeface="Questa Sans 1" panose="020B0604020202020204" charset="0"/>
              </a:rPr>
              <a:t>1300 175 426</a:t>
            </a:r>
          </a:p>
          <a:p>
            <a:pPr algn="just">
              <a:spcAft>
                <a:spcPts val="1500"/>
              </a:spcAft>
            </a:pPr>
            <a:r>
              <a:rPr lang="en-US" sz="4000" b="1">
                <a:solidFill>
                  <a:srgbClr val="FFE17F"/>
                </a:solidFill>
                <a:latin typeface="Questa Sans 1" panose="020B0604020202020204" charset="0"/>
              </a:rPr>
              <a:t>connect@plicoenergy.com.au</a:t>
            </a:r>
          </a:p>
          <a:p>
            <a:pPr algn="just">
              <a:spcAft>
                <a:spcPts val="1500"/>
              </a:spcAft>
            </a:pPr>
            <a:r>
              <a:rPr lang="en-US" sz="4000" b="1">
                <a:solidFill>
                  <a:srgbClr val="FFE17F"/>
                </a:solidFill>
                <a:latin typeface="Questa Sans 1" panose="020B0604020202020204" charset="0"/>
              </a:rPr>
              <a:t>plicoenergy.com.au</a:t>
            </a:r>
          </a:p>
          <a:p>
            <a:pPr algn="just">
              <a:spcAft>
                <a:spcPts val="1500"/>
              </a:spcAft>
            </a:pPr>
            <a:r>
              <a:rPr lang="en-US" sz="4000" b="1">
                <a:solidFill>
                  <a:srgbClr val="FFE17F"/>
                </a:solidFill>
                <a:latin typeface="Questa Sans 1" panose="020B0604020202020204" charset="0"/>
              </a:rPr>
              <a:t>@plicoenergy</a:t>
            </a:r>
          </a:p>
          <a:p>
            <a:pPr algn="just">
              <a:spcAft>
                <a:spcPts val="600"/>
              </a:spcAft>
            </a:pPr>
            <a:endParaRPr lang="en-US" sz="4000">
              <a:solidFill>
                <a:srgbClr val="FFE17F"/>
              </a:solidFill>
              <a:latin typeface="Questa Sans 2"/>
            </a:endParaRPr>
          </a:p>
        </p:txBody>
      </p:sp>
      <p:pic>
        <p:nvPicPr>
          <p:cNvPr id="15" name="Picture 14" descr="Icon&#10;&#10;Description automatically generated">
            <a:extLst>
              <a:ext uri="{FF2B5EF4-FFF2-40B4-BE49-F238E27FC236}">
                <a16:creationId xmlns:a16="http://schemas.microsoft.com/office/drawing/2014/main" id="{4495CB67-B2A2-B21F-A7E0-A4B252F4B9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0026" y="5853659"/>
            <a:ext cx="647057" cy="647057"/>
          </a:xfrm>
          <a:prstGeom prst="rect">
            <a:avLst/>
          </a:prstGeom>
        </p:spPr>
      </p:pic>
      <p:pic>
        <p:nvPicPr>
          <p:cNvPr id="17" name="Picture 16" descr="Icon&#10;&#10;Description automatically generated">
            <a:extLst>
              <a:ext uri="{FF2B5EF4-FFF2-40B4-BE49-F238E27FC236}">
                <a16:creationId xmlns:a16="http://schemas.microsoft.com/office/drawing/2014/main" id="{E4B2BBA6-7A37-780D-154D-A9079B5A13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5725" y="6500716"/>
            <a:ext cx="875657" cy="875657"/>
          </a:xfrm>
          <a:prstGeom prst="rect">
            <a:avLst/>
          </a:prstGeom>
        </p:spPr>
      </p:pic>
      <p:pic>
        <p:nvPicPr>
          <p:cNvPr id="19" name="Picture 18" descr="A black and white logo&#10;&#10;Description automatically generated with low confidence">
            <a:extLst>
              <a:ext uri="{FF2B5EF4-FFF2-40B4-BE49-F238E27FC236}">
                <a16:creationId xmlns:a16="http://schemas.microsoft.com/office/drawing/2014/main" id="{028A8B96-EB3E-29D9-5794-FF48299E9B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13488" y="7376373"/>
            <a:ext cx="693595" cy="693595"/>
          </a:xfrm>
          <a:prstGeom prst="rect">
            <a:avLst/>
          </a:prstGeom>
        </p:spPr>
      </p:pic>
      <p:pic>
        <p:nvPicPr>
          <p:cNvPr id="23" name="Picture 22" descr="Logo, icon&#10;&#10;Description automatically generated">
            <a:extLst>
              <a:ext uri="{FF2B5EF4-FFF2-40B4-BE49-F238E27FC236}">
                <a16:creationId xmlns:a16="http://schemas.microsoft.com/office/drawing/2014/main" id="{0456A7FF-D026-6D13-EF2E-E2CD9EB690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90169" y="9411588"/>
            <a:ext cx="723257" cy="723257"/>
          </a:xfrm>
          <a:prstGeom prst="rect">
            <a:avLst/>
          </a:prstGeom>
        </p:spPr>
      </p:pic>
      <p:pic>
        <p:nvPicPr>
          <p:cNvPr id="25" name="Picture 24" descr="Icon&#10;&#10;Description automatically generated">
            <a:extLst>
              <a:ext uri="{FF2B5EF4-FFF2-40B4-BE49-F238E27FC236}">
                <a16:creationId xmlns:a16="http://schemas.microsoft.com/office/drawing/2014/main" id="{95D88202-968A-3C0A-07D9-09673E77F5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13426" y="9411587"/>
            <a:ext cx="723257" cy="723257"/>
          </a:xfrm>
          <a:prstGeom prst="rect">
            <a:avLst/>
          </a:prstGeom>
        </p:spPr>
      </p:pic>
      <p:pic>
        <p:nvPicPr>
          <p:cNvPr id="27" name="Picture 26" descr="Icon&#10;&#10;Description automatically generated">
            <a:extLst>
              <a:ext uri="{FF2B5EF4-FFF2-40B4-BE49-F238E27FC236}">
                <a16:creationId xmlns:a16="http://schemas.microsoft.com/office/drawing/2014/main" id="{D2031886-F450-7C7D-E429-FBDDA7125E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272909" y="9411587"/>
            <a:ext cx="723257" cy="723257"/>
          </a:xfrm>
          <a:prstGeom prst="rect">
            <a:avLst/>
          </a:prstGeom>
        </p:spPr>
      </p:pic>
      <p:pic>
        <p:nvPicPr>
          <p:cNvPr id="31" name="Picture 30" descr="Icon&#10;&#10;Description automatically generated">
            <a:extLst>
              <a:ext uri="{FF2B5EF4-FFF2-40B4-BE49-F238E27FC236}">
                <a16:creationId xmlns:a16="http://schemas.microsoft.com/office/drawing/2014/main" id="{BD16313D-F6DF-A838-7EFE-65B9104EF70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96230" y="9411587"/>
            <a:ext cx="723257" cy="723257"/>
          </a:xfrm>
          <a:prstGeom prst="rect">
            <a:avLst/>
          </a:prstGeom>
        </p:spPr>
      </p:pic>
      <p:pic>
        <p:nvPicPr>
          <p:cNvPr id="33" name="Picture 32" descr="Icon&#10;&#10;Description automatically generated">
            <a:extLst>
              <a:ext uri="{FF2B5EF4-FFF2-40B4-BE49-F238E27FC236}">
                <a16:creationId xmlns:a16="http://schemas.microsoft.com/office/drawing/2014/main" id="{28089FF9-949C-AE96-472C-2E98E844BA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25048" y="8225067"/>
            <a:ext cx="722073" cy="72207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de0c13f-3472-4685-b04c-be80bc3c050d">
      <UserInfo>
        <DisplayName>James Sitas</DisplayName>
        <AccountId>14</AccountId>
        <AccountType/>
      </UserInfo>
    </SharedWithUsers>
    <TaxCatchAll xmlns="ede0c13f-3472-4685-b04c-be80bc3c050d" xsi:nil="true"/>
    <lcf76f155ced4ddcb4097134ff3c332f xmlns="fb2081f6-dea6-4f2f-9d3e-62f23c13e20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5E4A86C669F641A69BCBD592272987" ma:contentTypeVersion="18" ma:contentTypeDescription="Create a new document." ma:contentTypeScope="" ma:versionID="26b7b37b7df7b16de0db2fe6e92dc600">
  <xsd:schema xmlns:xsd="http://www.w3.org/2001/XMLSchema" xmlns:xs="http://www.w3.org/2001/XMLSchema" xmlns:p="http://schemas.microsoft.com/office/2006/metadata/properties" xmlns:ns2="fb2081f6-dea6-4f2f-9d3e-62f23c13e201" xmlns:ns3="ede0c13f-3472-4685-b04c-be80bc3c050d" targetNamespace="http://schemas.microsoft.com/office/2006/metadata/properties" ma:root="true" ma:fieldsID="9c0be281ce342fae2d096671be7ad4a3" ns2:_="" ns3:_="">
    <xsd:import namespace="fb2081f6-dea6-4f2f-9d3e-62f23c13e201"/>
    <xsd:import namespace="ede0c13f-3472-4685-b04c-be80bc3c05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2081f6-dea6-4f2f-9d3e-62f23c13e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0a054b6-94b3-46d0-93d4-4ed594b7b1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0c13f-3472-4685-b04c-be80bc3c050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a3aae-5f82-4751-8cec-2c586d748a0e}" ma:internalName="TaxCatchAll" ma:showField="CatchAllData" ma:web="ede0c13f-3472-4685-b04c-be80bc3c05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DCE657-A913-47DD-868B-EB398343DA10}">
  <ds:schemaRefs>
    <ds:schemaRef ds:uri="http://schemas.microsoft.com/office/2006/metadata/properties"/>
    <ds:schemaRef ds:uri="http://schemas.microsoft.com/office/infopath/2007/PartnerControls"/>
    <ds:schemaRef ds:uri="ede0c13f-3472-4685-b04c-be80bc3c050d"/>
    <ds:schemaRef ds:uri="fb2081f6-dea6-4f2f-9d3e-62f23c13e201"/>
  </ds:schemaRefs>
</ds:datastoreItem>
</file>

<file path=customXml/itemProps2.xml><?xml version="1.0" encoding="utf-8"?>
<ds:datastoreItem xmlns:ds="http://schemas.openxmlformats.org/officeDocument/2006/customXml" ds:itemID="{72D29492-13E6-4599-BFB7-5BF20EF2F9C7}">
  <ds:schemaRefs>
    <ds:schemaRef ds:uri="http://schemas.microsoft.com/sharepoint/v3/contenttype/forms"/>
  </ds:schemaRefs>
</ds:datastoreItem>
</file>

<file path=customXml/itemProps3.xml><?xml version="1.0" encoding="utf-8"?>
<ds:datastoreItem xmlns:ds="http://schemas.openxmlformats.org/officeDocument/2006/customXml" ds:itemID="{8DF30715-E6B0-4566-A94C-111314C0C1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2081f6-dea6-4f2f-9d3e-62f23c13e201"/>
    <ds:schemaRef ds:uri="ede0c13f-3472-4685-b04c-be80bc3c05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TotalTime>
  <Words>414</Words>
  <Application>Microsoft Office PowerPoint</Application>
  <PresentationFormat>Custom</PresentationFormat>
  <Paragraphs>55</Paragraphs>
  <Slides>9</Slides>
  <Notes>0</Notes>
  <HiddenSlides>0</HiddenSlides>
  <MMClips>2</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BD PowerPoint Proposal</dc:title>
  <dc:creator>Alana Christidis</dc:creator>
  <cp:lastModifiedBy>Sarah Molloy</cp:lastModifiedBy>
  <cp:revision>62</cp:revision>
  <dcterms:created xsi:type="dcterms:W3CDTF">2006-08-16T00:00:00Z</dcterms:created>
  <dcterms:modified xsi:type="dcterms:W3CDTF">2024-04-03T02:55:44Z</dcterms:modified>
  <dc:identifier>DAFQ38BzCk8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0x010100FA5E4A86C669F641A69BCBD592272987</vt:lpwstr>
  </property>
  <property fmtid="{D5CDD505-2E9C-101B-9397-08002B2CF9AE}" pid="3" name="MediaServiceImageTags">
    <vt:lpwstr/>
  </property>
</Properties>
</file>